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מי הוא יזם, לפי הטקסט? ← מי שמזהה צורך ובונה פתרון שאנשים מוכנים לשלם עליו | מכרתם מאה כוסות בחמישה שקלים, והמרכיבים עלו מאתיים שקלים. מה הרווח? ← שלוש מאות שקלים</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׳רווח׳ בנויה מהשורש ר־ו־ח. איזו מילה נוספת שייכת לאותו שורש? ← רווחה. המשפט בטקסט: "בפועל הוא מתחיל בשאלה קטנה…".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עסק מתחיל ברעיון גדול ומבריק. | ✅ נכון – עלות קבועה משלמים גם אם לא מכרנו כלום. | ❌ לא נכון – לפי הטקסט, רוב העסקים הראשונים מצליחים. | ✅ נכון – מכירה של מאה כוסות בחמישה שקלים מביאה הכנסה של חמש מאות שקלים.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שכירות הדוכן לחודש ← 📌 עלות קבועה | לימונים לכל כוס נוספת ← 🔄 עלות משתנה | מנוי חודשי ← 📌 עלות קבועה | כוסות חד־פעמיות ← 🔄 עלות משתנה | כסף שלקוחה שילמה על כוס לימונדה ← 💰 הכנסה | סוכר ← 🔄 עלות משתנה</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"האם בני נוער צריכים לעבוד?" ושאלות בסגנון בגרות על מטרה, מבנה וקישוריות. תשובות: מהי מטרתו העיקרית של הכותב? ← לשכנע שעבודה מוגבלת ובתנאים ברורים מועילה לבני נוער | מה תפקידה של הפסקה הראשונה בטקסט? ← לעורר עניין ולהציג את שאלת הוויכוח</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yazamu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מרעיון לעסק</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יזמות וכסף</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דמיינו שקיבלתם מאה שקלים כדי לפתוח עסק קטן בחופש. מה הייתם מוכרים או עושים? ואיך תדעו בסוף החופש אם באמת הרווחתם?</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להבחין בין הכנסה, הוצאות ורווח, ולחשב רווח בדוגמה פשוטה מהחיים.</a:t>
            </a:r>
          </a:p>
          <a:p>
            <a:pPr rtl="1" algn="r">
              <a:spcAft>
                <a:spcPts val="600"/>
              </a:spcAft>
            </a:pPr>
            <a:r>
              <a:rPr sz="1500" b="0" lang="he-IL">
                <a:solidFill>
                  <a:srgbClr val="2B2540"/>
                </a:solidFill>
                <a:latin typeface="Arial"/>
                <a:ea typeface="Arial"/>
                <a:cs typeface="Arial"/>
                <a:sym typeface="Arial"/>
              </a:rPr>
              <a:t>• להכיר עקרונות יזמות (צורך אמיתי, לקוח מוגדר, מחיר מול עלות, בדיקה קטנה) ולאתר מידע בטקסט ובטבלה.</a:t>
            </a:r>
          </a:p>
          <a:p>
            <a:pPr rtl="1" algn="r">
              <a:spcAft>
                <a:spcPts val="600"/>
              </a:spcAft>
            </a:pPr>
            <a:r>
              <a:rPr sz="1500" b="0" lang="he-IL">
                <a:solidFill>
                  <a:srgbClr val="2B2540"/>
                </a:solidFill>
                <a:latin typeface="Arial"/>
                <a:ea typeface="Arial"/>
                <a:cs typeface="Arial"/>
                <a:sym typeface="Arial"/>
              </a:rPr>
              <a:t>• לזהות מבנה טיעון (טענה, נימוקים, טענת נגד והכרעה) ולגבש עמדה מנומקת בשאלות של עבודת בני נוער והתנהלות עם כסף.</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יזם</a:t>
            </a:r>
          </a:p>
          <a:p>
            <a:pPr rtl="1" algn="ctr">
              <a:spcAft>
                <a:spcPts val="600"/>
              </a:spcAft>
            </a:pPr>
            <a:r>
              <a:rPr sz="1700" b="0" lang="he-IL">
                <a:solidFill>
                  <a:srgbClr val="2B2540"/>
                </a:solidFill>
                <a:latin typeface="Arial"/>
                <a:ea typeface="Arial"/>
                <a:cs typeface="Arial"/>
                <a:sym typeface="Arial"/>
              </a:rPr>
              <a:t>מי שמזהה צורך ובונה פתרון שאנשים מוכנים לשלם עליו</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הכנסה</a:t>
            </a:r>
          </a:p>
          <a:p>
            <a:pPr rtl="1" algn="ctr">
              <a:spcAft>
                <a:spcPts val="600"/>
              </a:spcAft>
            </a:pPr>
            <a:r>
              <a:rPr sz="1700" b="0" lang="he-IL">
                <a:solidFill>
                  <a:srgbClr val="2B2540"/>
                </a:solidFill>
                <a:latin typeface="Arial"/>
                <a:ea typeface="Arial"/>
                <a:cs typeface="Arial"/>
                <a:sym typeface="Arial"/>
              </a:rPr>
              <a:t>כל הכסף שנכנס מהמכירות</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רווח</a:t>
            </a:r>
          </a:p>
          <a:p>
            <a:pPr rtl="1" algn="ctr">
              <a:spcAft>
                <a:spcPts val="600"/>
              </a:spcAft>
            </a:pPr>
            <a:r>
              <a:rPr sz="1700" b="0" lang="he-IL">
                <a:solidFill>
                  <a:srgbClr val="2B2540"/>
                </a:solidFill>
                <a:latin typeface="Arial"/>
                <a:ea typeface="Arial"/>
                <a:cs typeface="Arial"/>
                <a:sym typeface="Arial"/>
              </a:rPr>
              <a:t>מה שנשאר אחרי שמורידים מההכנסה את ההוצאות</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עלות קבועה</a:t>
            </a:r>
          </a:p>
          <a:p>
            <a:pPr rtl="1" algn="ctr">
              <a:spcAft>
                <a:spcPts val="600"/>
              </a:spcAft>
            </a:pPr>
            <a:r>
              <a:rPr sz="1700" b="0" lang="he-IL">
                <a:solidFill>
                  <a:srgbClr val="2B2540"/>
                </a:solidFill>
                <a:latin typeface="Arial"/>
                <a:ea typeface="Arial"/>
                <a:cs typeface="Arial"/>
                <a:sym typeface="Arial"/>
              </a:rPr>
              <a:t>תשלום שמשלמים תמיד, גם אם לא מכרו כלום</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חומרי הגלם</a:t>
            </a:r>
          </a:p>
          <a:p>
            <a:pPr rtl="1" algn="ctr">
              <a:spcAft>
                <a:spcPts val="600"/>
              </a:spcAft>
            </a:pPr>
            <a:r>
              <a:rPr sz="1700" b="0" lang="he-IL">
                <a:solidFill>
                  <a:srgbClr val="2B2540"/>
                </a:solidFill>
                <a:latin typeface="Arial"/>
                <a:ea typeface="Arial"/>
                <a:cs typeface="Arial"/>
                <a:sym typeface="Arial"/>
              </a:rPr>
              <a:t>החומרים שמהם מייצרים את המוצר, למשל לימונים, סוכר וכוסות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איך רעיון הופך לעסק?</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מי הוא יזם. יזם הוא לא בהכרח אדם בחליפה עם משרד בקומה גבוהה. יזם הוא מי שמזהה צורך ובונה פתרון שאנשים מוכנים לשלם עליו. יזמות יכולה להיות דוכן לימונדה, ערוץ סרטונים, אפליקציה, או שירות הוצאת כלבים לשכנים.</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מה ההבדל בין הכנסה לרווח? המציאו דוגמה קטנה מהחיים שלכם.</a:t>
            </a:r>
          </a:p>
        </p:txBody>
      </p:sp>
      <p:pic>
        <p:nvPicPr>
          <p:cNvPr id="19" name="Picture 18" descr="yazamu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נשחה על פני המים ונאתר מידע שכתוב בטקסט במפורש.</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מי הוא יזם,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רק בעל חברה גדולה ומפורסמת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מי שמזהה צורך ובונה פתרון שאנשים מוכנים לשלם עליו</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רק מי שלמד כלכלה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מכרתם מאה כוסות בחמישה שקלים, והמרכיבים עלו מאתיים שקלים. מה הרווח?</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שלוש מאות שקלים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חמש מאות שקלים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שבע מאות שקלים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נחשב, נקשר בין חלקי הטקסט ונבחן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׳רווח׳ בנויה מהשורש ר־ו־ח. איזו מילה נוספת שייכת לאותו שורש?</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רווחה</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רחוק</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ריח</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במה עסק מתחיל באמת.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הצמידים של מאיה</a:t>
            </a:r>
          </a:p>
          <a:p>
            <a:pPr rtl="1" algn="r">
              <a:spcAft>
                <a:spcPts val="800"/>
              </a:spcAft>
            </a:pPr>
            <a:r>
              <a:rPr sz="1800" b="0" lang="he-IL">
                <a:solidFill>
                  <a:srgbClr val="2B2540"/>
                </a:solidFill>
                <a:latin typeface="Arial"/>
                <a:ea typeface="Arial"/>
                <a:cs typeface="Arial"/>
                <a:sym typeface="Arial"/>
              </a:rPr>
              <a:t>מאיה (13) קנתה חומרים ב־300 ש״ח והכינה חמישים צמידים לפני שבדקה אם מישהו רוצה אותם. ביום הראשון בשוק השכונתי נמכרו רק שני צמידים, והיא מאוכזבת ורוצה לוותר.</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הטקסט יכול ללמד את מאיה? מה היא יכולה לעשות עכשיו, ומה תעשה אחרת בפעם הבאה?</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פסקה מנומקת (5–7 שורות): לדעתכם, כישלון של עסק ראשון הוא סוף הסיפור או תחילתו? פתחו בעמדה ברורה, הביאו נימוק אחד בעזרת משפט מהטקסט ונימוק נוסף או דוגמה מהחיים, וסיימו במשפט סיכום. אפשר להוסיף רעיון לבעיה קטנה בסביבה שלכם ולתאר בדיקה קטנה שתעשו כדי לנסות לפתור אותה.</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עסק מתחיל ברעיון גדול ומבריק.</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עלות קבועה משלמים גם אם לא מכרנו כלום.</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רוב העסקים הראשונים מצליחים.</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מכירה של מאה כוסות בחמישה שקלים מביאה הכנסה של חמש מאות שקלים.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כל פריט מהעסק של דוכן הלימונדה לקבוצה המתאימה.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שכירות הדוכן לחודש</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לימונים לכל כוס נוספת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מנוי חודשי</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כוסות חד־פעמיות</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כסף שלקוחה שילמה על כוס לימונדה</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סוכר</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עלות קבועה</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עלות משתנה</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הכנסה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ההבדל בין ׳יש לי הרבה כסף בקופה׳ לבין ׳הרווחתי הרבה׳? תנו דוגמה.</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אמא של שחר שאלה שאלות במקום לתת תשובה. מתי שאלה עוזרת לנו יותר מעצה?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איזו מחמש טעויות הכסף הכי קרובה אליכם? איך אפשר לעשות אותה ׳בזול׳ וללמוד ממנה?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העסק הראשון לא הצליח או שהחשבון לא יצא? עצרו עם עש״ן ד״ק: עוצרים ואומרים "עצור!", מכווצים ומשחררים אגרופים, נושמים לאט, אומרים לעצמנו "טעות קטנה היא שיעור זול" – וקדימה, לבדיקה קטנה אחת חדשה.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„התשובה שלי: כן – בתנאים. לא עבודה שאוכלת את החופש, אלא משמרת אחת בשבוע, פרויקט קטן, או עסק ביתי זעיר. הנימוק המרכזי: כסף שהרווחתם בעצמכם מלמד דבר ששום שיעור אינו יכול ללמד, והוא כמה שווה שעה שלכם…“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הכותב?</a:t>
            </a:r>
          </a:p>
          <a:p>
            <a:pPr rtl="1" algn="r">
              <a:spcAft>
                <a:spcPts val="200"/>
              </a:spcAft>
            </a:pPr>
            <a:r>
              <a:rPr sz="1400" b="0" lang="he-IL">
                <a:solidFill>
                  <a:srgbClr val="6B6880"/>
                </a:solidFill>
                <a:latin typeface="Arial"/>
                <a:ea typeface="Arial"/>
                <a:cs typeface="Arial"/>
                <a:sym typeface="Arial"/>
              </a:rPr>
              <a:t>א. לתאר את סוגי העבודות של בני נוער בקיץ   ב. לשכנע שעבודה מוגבלת ובתנאים ברורים מועילה לבני נוער   ג. להזהיר את בני הנוער מכל עבודה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הראשונה בטקסט?</a:t>
            </a:r>
          </a:p>
          <a:p>
            <a:pPr rtl="1" algn="r">
              <a:spcAft>
                <a:spcPts val="200"/>
              </a:spcAft>
            </a:pPr>
            <a:r>
              <a:rPr sz="1400" b="0" lang="he-IL">
                <a:solidFill>
                  <a:srgbClr val="6B6880"/>
                </a:solidFill>
                <a:latin typeface="Arial"/>
                <a:ea typeface="Arial"/>
                <a:cs typeface="Arial"/>
                <a:sym typeface="Arial"/>
              </a:rPr>
              <a:t>א. להציג את מסקנת הכותב   ב. להביא נימוק כלכלי מרכזי   ג. לעורר עניין ולהציג את שאלת הוויכוח</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מהו תפקידה של הפסקה החמישית במבנה הטיעון? כיצד הכותב מתמודד עם טענת הנגד בפסקה שאחריה? הביאו שתי דוגמאות לשוניות.</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קִיבַּלְתֶּם כֶּסֶף. מָה אַתֶּם עוֹשִׂים אִיתּוֹ? קוֹנִים מִיָּד אוֹ מְחַכִּים? (אֶפְשָׁר לִכְתּוֹב גַּם בַּשָּׂפָה שֶׁלָּכֶם)</a:t>
            </a:r>
          </a:p>
          <a:p>
            <a:pPr rtl="1" algn="r">
              <a:spcAft>
                <a:spcPts val="500"/>
              </a:spcAft>
            </a:pPr>
            <a:r>
              <a:rPr sz="1700" b="1" lang="he-IL">
                <a:solidFill>
                  <a:srgbClr val="6A3FC9"/>
                </a:solidFill>
                <a:latin typeface="Arial"/>
                <a:ea typeface="Arial"/>
                <a:cs typeface="Arial"/>
                <a:sym typeface="Arial"/>
              </a:rPr>
              <a:t>תַּקְצִיב </a:t>
            </a:r>
            <a:r>
              <a:rPr sz="1500" b="0" lang="he-IL">
                <a:solidFill>
                  <a:srgbClr val="6B6880"/>
                </a:solidFill>
                <a:latin typeface="Arial"/>
                <a:ea typeface="Arial"/>
                <a:cs typeface="Arial"/>
                <a:sym typeface="Arial"/>
              </a:rPr>
              <a:t>– budget</a:t>
            </a:r>
          </a:p>
          <a:p>
            <a:pPr rtl="1" algn="r">
              <a:spcAft>
                <a:spcPts val="500"/>
              </a:spcAft>
            </a:pPr>
            <a:r>
              <a:rPr sz="1700" b="1" lang="he-IL">
                <a:solidFill>
                  <a:srgbClr val="6A3FC9"/>
                </a:solidFill>
                <a:latin typeface="Arial"/>
                <a:ea typeface="Arial"/>
                <a:cs typeface="Arial"/>
                <a:sym typeface="Arial"/>
              </a:rPr>
              <a:t>מִיָּד </a:t>
            </a:r>
            <a:r>
              <a:rPr sz="1500" b="0" lang="he-IL">
                <a:solidFill>
                  <a:srgbClr val="6B6880"/>
                </a:solidFill>
                <a:latin typeface="Arial"/>
                <a:ea typeface="Arial"/>
                <a:cs typeface="Arial"/>
                <a:sym typeface="Arial"/>
              </a:rPr>
              <a:t>– right away, immediately</a:t>
            </a:r>
          </a:p>
          <a:p>
            <a:pPr rtl="1" algn="r">
              <a:spcAft>
                <a:spcPts val="500"/>
              </a:spcAft>
            </a:pPr>
            <a:r>
              <a:rPr sz="1700" b="1" lang="he-IL">
                <a:solidFill>
                  <a:srgbClr val="6A3FC9"/>
                </a:solidFill>
                <a:latin typeface="Arial"/>
                <a:ea typeface="Arial"/>
                <a:cs typeface="Arial"/>
                <a:sym typeface="Arial"/>
              </a:rPr>
              <a:t>שָׂמִים בַּצַּד </a:t>
            </a:r>
            <a:r>
              <a:rPr sz="1500" b="0" lang="he-IL">
                <a:solidFill>
                  <a:srgbClr val="6B6880"/>
                </a:solidFill>
                <a:latin typeface="Arial"/>
                <a:ea typeface="Arial"/>
                <a:cs typeface="Arial"/>
                <a:sym typeface="Arial"/>
              </a:rPr>
              <a:t>– put aside, save</a:t>
            </a:r>
          </a:p>
          <a:p>
            <a:pPr rtl="1" algn="r">
              <a:spcAft>
                <a:spcPts val="500"/>
              </a:spcAft>
            </a:pPr>
            <a:r>
              <a:rPr sz="1700" b="1" lang="he-IL">
                <a:solidFill>
                  <a:srgbClr val="6A3FC9"/>
                </a:solidFill>
                <a:latin typeface="Arial"/>
                <a:ea typeface="Arial"/>
                <a:cs typeface="Arial"/>
                <a:sym typeface="Arial"/>
              </a:rPr>
              <a:t>מְסַכְּמִים </a:t>
            </a:r>
            <a:r>
              <a:rPr sz="1500" b="0" lang="he-IL">
                <a:solidFill>
                  <a:srgbClr val="6B6880"/>
                </a:solidFill>
                <a:latin typeface="Arial"/>
                <a:ea typeface="Arial"/>
                <a:cs typeface="Arial"/>
                <a:sym typeface="Arial"/>
              </a:rPr>
              <a:t>– agree, decide together</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שתיתם פעם לימונדה? מה צריך כדי להכין אותה?</a:t>
            </a:r>
          </a:p>
          <a:p>
            <a:pPr rtl="1" algn="r">
              <a:spcAft>
                <a:spcPts val="500"/>
              </a:spcAft>
            </a:pPr>
            <a:r>
              <a:rPr sz="1800" b="0" lang="he-IL">
                <a:solidFill>
                  <a:srgbClr val="2B2540"/>
                </a:solidFill>
                <a:latin typeface="Arial"/>
                <a:ea typeface="Arial"/>
                <a:cs typeface="Arial"/>
                <a:sym typeface="Arial"/>
              </a:rPr>
              <a:t>מה אני מוכר/ת?</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לימונדה</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פיצה</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בובה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מרעיון לעסק</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הכנסה היא ______, ורווח הוא ______.</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עיקרון יזמות אחד מהטבלה, ושאלה אחת שהייתם שואלים לפני שמתחילים עסק.</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כלל כסף אחד שאני לוקח/ת איתי מהשיעור: ______.</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מרעיון לעסק</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14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מרעיון לעסק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