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פתיחה (5 דק׳): הקרינו את השאלה. חשבו לבד דקה, שתפו בזוגות, ושלושה תלמידים משתפים במליאה. אין תשובה נכונה – מטרת השאלה לעורר סקרנות ולחבר לנושא.</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קוראים את המילים בקול. בקשו מהתלמידים לנחש את הפירוש לפני שחושפים (באתר: לחיצה על כרטיס). מומלץ להשאיר את השקופית מוקרנת בזמן הקריאה.</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תזכורת לאסטרטגיית הקריאה. לפני שקוראים: מציצים בכותרת ובטבלה וקובעים מטרה. בזמן: מסמנים בעיפרון ועוצרים בתחנות. אחרי: מסכמים במשפט, מגיבים ומחברים לחיים.</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קריאה (12–15 דק׳): הטקסט המלא והטבלה נמצאים בחוברת ובאתר. קוראים יחד את הפסקה הראשונה, עוצרים בתחנת העצירה, וממשיכים בקריאה עצמית או בזוגות. לכל רמה באתר ובחוברת יש טקסט משלה: סיפור ליסודי, טקסט טיעוני לחט״ע, טקסט בניקוד לעולים וטקסט קצר עם תמונות לחנ״מ.</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פני המים – איתור מידע גלוי. תשובות: איך מסומן שביל בישראל, לפי הטקסט? ← בשלושה פסי צבע, כשהפס האמצעי לבן | למה מסלול מעגלי נוח למארגני טיולים? ← כי אין צורך לארגן איסוף בנקודה אחרת בסוף</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צלילה – הסקה ולשון. תשובות: בטקסט כתוב: ׳כלל האצבע המקובל הוא ליטר מים לשעת הליכה ביום חם׳. מה פירוש הביטוי ׳כלל אצבע׳? ← כלל מעשי ופשוט שמקובל להשתמש בו, גם אם הוא לא מדויק לגמרי. המשפט בטקסט: "מספרים לבוגר אחראי לאן יוצאים…". בקשו לנמק: איך ידעתם?</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המעמקים – חשיבה ביקורתית ויצירה. דנים במקרה בזוגות (3 דק׳), ואחר כך כל אחד/ת כותב/ת בחוברת. אין תשובה אחת נכונה – בודקים שיש נימוק ושימוש בטקסט.</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"אמת או בדיון": קוראים כל משפט. מי שחושב/ת שנכון – קם/ה (או מרים/ה 👍), מי שלא – נשאר/ת לשבת (👎). אחר כך חושפים ומבקשים הוכחה מהטקסט. תשובות: ✅ נכון – מסלול מעגלי מתחיל ונגמר באותה נקודה. | ❌ לא נכון – בסימון שבילים בישראל, הפס האמצעי הוא בצבע השביל. | ✅ נכון – כלל האצבע הוא ליטר מים לכל שעת הליכה ביום חם. | ❌ לא נכון – לפי הטבלה, מסלול קווי מתאים למשפחות שעושות צעדים ראשונים בטיולים.</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מיון: מחלקים את הכיתה לקבוצות לפי מספר הסלים. כל קבוצה "מגינה" על סל אחד ואוספת אליו פריטים. תשובות: בוחרים מסלול שמתאים לקבוצה ← 📋 לפני היציאה | עוקבים אחרי סימון השבילים ← 🥾 על השביל | בודקים תחזית מזג אוויר ← 📋 לפני היציאה | שותים ליטר מים לכל שעת הליכה ביום חם ← 🥾 על השביל | מספרים לבוגר אחראי לאן יוצאים ומתי חוזרים ← 📋 לפני היציאה | נשארים יחד ולא הולכים לבד ← 🥾 על השביל</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מעגל שיחה (8 דק׳): כללי השיחה – מקשיבים עד הסוף, מדברים בגוף ראשון, מותר לא לשתף. באתר יש כפתור לשאלה אקראית.</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כלי חוסן קצר (3–5 דק׳). זו תמיכה ולא טיפול: כל דאגה לגבי תלמיד/ה מעבירים ליועצת.</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לחט״ע – הטקסט הטיעוני "הטלפון נשאר בתרמיל" ושאלות בסגנון בגרות על מטרה, מבנה וקישוריות. תשובות: מהי מטרתו העיקרית של הכותב? ← לשכנע שבטיולים הטלפון צריך להישאר בתרמיל כמעט כל הזמן | מה תפקידה של הפסקה החמישית בטקסט? ← להציג טענת נגד ולהשיב עליה בהצעת פשרה</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התאמות: לעולים – טקסט בניקוד, מילון עם תרגום לאנגלית ומשפטי פתיחה. לחנ״מ – טקסט קצר מאוד, כרטיסי תמונה וכפתורים גדולים. גרסאות מלאות לכל רמה בחוברת ובאתר.</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כרטיס יציאה (3 דק׳): כל אחד/ת ממלא/ת את שלוש השורות בחוברת או על פתק. אוספים בדלת.</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noar-beomek.sites.tab.bo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יוצאים לשביל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3" name="Oval 12"/>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a:t>
            </a:r>
          </a:p>
        </p:txBody>
      </p:sp>
      <p:sp>
        <p:nvSpPr>
          <p:cNvPr id="14" name="Rounded Rectangle 13"/>
          <p:cNvSpPr/>
          <p:nvPr/>
        </p:nvSpPr>
        <p:spPr>
          <a:xfrm>
            <a:off x="658368" y="1143000"/>
            <a:ext cx="6035040" cy="3392424"/>
          </a:xfrm>
          <a:prstGeom prst="roundRect">
            <a:avLst>
              <a:gd name="adj" fmla="val 5390"/>
            </a:avLst>
          </a:prstGeom>
          <a:solidFill>
            <a:srgbClr val="FFFFFF"/>
          </a:solidFill>
          <a:ln w="25400">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tiyulim-pptx.jpg"/>
          <p:cNvPicPr>
            <a:picLocks noChangeAspect="1"/>
          </p:cNvPicPr>
          <p:nvPr/>
        </p:nvPicPr>
        <p:blipFill>
          <a:blip r:embed="rId3"/>
          <a:stretch>
            <a:fillRect/>
          </a:stretch>
        </p:blipFill>
        <p:spPr>
          <a:xfrm>
            <a:off x="731520" y="1216152"/>
            <a:ext cx="5888736" cy="3291840"/>
          </a:xfrm>
          <a:prstGeom prst="rect">
            <a:avLst/>
          </a:prstGeom>
        </p:spPr>
      </p:pic>
      <p:sp>
        <p:nvSpPr>
          <p:cNvPr id="16" name="TextBox 15"/>
          <p:cNvSpPr txBox="1"/>
          <p:nvPr/>
        </p:nvSpPr>
        <p:spPr>
          <a:xfrm>
            <a:off x="6903720" y="1097280"/>
            <a:ext cx="4937760" cy="914400"/>
          </a:xfrm>
          <a:prstGeom prst="rect">
            <a:avLst/>
          </a:prstGeom>
          <a:noFill/>
        </p:spPr>
        <p:txBody>
          <a:bodyPr wrap="square" lIns="45720" rIns="45720" tIns="32003" bIns="32003" anchor="ctr">
            <a:spAutoFit/>
          </a:bodyPr>
          <a:lstStyle/>
          <a:p>
            <a:pPr rtl="1" algn="r">
              <a:spcAft>
                <a:spcPts val="400"/>
              </a:spcAft>
            </a:pPr>
            <a:r>
              <a:rPr sz="5400" b="0" lang="he-IL">
                <a:solidFill>
                  <a:srgbClr val="2B2540"/>
                </a:solidFill>
                <a:latin typeface="Segoe UI Emoji"/>
                <a:ea typeface="Segoe UI Emoji"/>
                <a:cs typeface="Segoe UI Emoji"/>
                <a:sym typeface="Segoe UI Emoji"/>
              </a:rPr>
              <a:t>🥾</a:t>
            </a:r>
          </a:p>
        </p:txBody>
      </p:sp>
      <p:sp>
        <p:nvSpPr>
          <p:cNvPr id="17" name="TextBox 16"/>
          <p:cNvSpPr txBox="1"/>
          <p:nvPr/>
        </p:nvSpPr>
        <p:spPr>
          <a:xfrm>
            <a:off x="6903720" y="2011680"/>
            <a:ext cx="4937760" cy="1463040"/>
          </a:xfrm>
          <a:prstGeom prst="rect">
            <a:avLst/>
          </a:prstGeom>
          <a:noFill/>
        </p:spPr>
        <p:txBody>
          <a:bodyPr wrap="square" lIns="45720" rIns="45720" tIns="32003" bIns="32003" anchor="t">
            <a:spAutoFit/>
          </a:bodyPr>
          <a:lstStyle/>
          <a:p>
            <a:pPr rtl="1" algn="r">
              <a:spcAft>
                <a:spcPts val="0"/>
              </a:spcAft>
            </a:pPr>
            <a:r>
              <a:rPr sz="4000" b="1" lang="he-IL">
                <a:solidFill>
                  <a:srgbClr val="6A3FC9"/>
                </a:solidFill>
                <a:latin typeface="Arial"/>
                <a:ea typeface="Arial"/>
                <a:cs typeface="Arial"/>
                <a:sym typeface="Arial"/>
              </a:rPr>
              <a:t>יוצאים לשביל</a:t>
            </a:r>
          </a:p>
        </p:txBody>
      </p:sp>
      <p:sp>
        <p:nvSpPr>
          <p:cNvPr id="18" name="TextBox 17"/>
          <p:cNvSpPr txBox="1"/>
          <p:nvPr/>
        </p:nvSpPr>
        <p:spPr>
          <a:xfrm>
            <a:off x="6903720" y="3429000"/>
            <a:ext cx="4937760" cy="822960"/>
          </a:xfrm>
          <a:prstGeom prst="rect">
            <a:avLst/>
          </a:prstGeom>
          <a:noFill/>
        </p:spPr>
        <p:txBody>
          <a:bodyPr wrap="square" lIns="45720" rIns="45720" tIns="32003" bIns="32003" anchor="t">
            <a:spAutoFit/>
          </a:bodyPr>
          <a:lstStyle/>
          <a:p>
            <a:pPr rtl="1" algn="r">
              <a:spcAft>
                <a:spcPts val="400"/>
              </a:spcAft>
            </a:pPr>
            <a:r>
              <a:rPr sz="2200" b="0" lang="he-IL">
                <a:solidFill>
                  <a:srgbClr val="2B2540"/>
                </a:solidFill>
                <a:latin typeface="Arial"/>
                <a:ea typeface="Arial"/>
                <a:cs typeface="Arial"/>
                <a:sym typeface="Arial"/>
              </a:rPr>
              <a:t>טיולים</a:t>
            </a:r>
          </a:p>
        </p:txBody>
      </p:sp>
      <p:sp>
        <p:nvSpPr>
          <p:cNvPr id="19" name="Rounded Rectangle 18"/>
          <p:cNvSpPr/>
          <p:nvPr/>
        </p:nvSpPr>
        <p:spPr>
          <a:xfrm>
            <a:off x="7086600" y="4297680"/>
            <a:ext cx="4754880" cy="457200"/>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600" b="1" lang="he-IL">
                <a:solidFill>
                  <a:srgbClr val="3BAF7E"/>
                </a:solidFill>
                <a:latin typeface="Arial"/>
                <a:ea typeface="Arial"/>
                <a:cs typeface="Arial"/>
                <a:sym typeface="Arial"/>
              </a:rPr>
              <a:t>סוגת הטקסט: טקסט מידעי עם טבלה</a:t>
            </a:r>
          </a:p>
        </p:txBody>
      </p:sp>
      <p:sp>
        <p:nvSpPr>
          <p:cNvPr id="20" name="Rounded Rectangle 19"/>
          <p:cNvSpPr/>
          <p:nvPr/>
        </p:nvSpPr>
        <p:spPr>
          <a:xfrm>
            <a:off x="658368" y="4800600"/>
            <a:ext cx="11155680" cy="566928"/>
          </a:xfrm>
          <a:prstGeom prst="roundRect">
            <a:avLst>
              <a:gd name="adj" fmla="val 4838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מצגת מלווה לחוברת · חט״ב וחט״ע · עם שקופית התאמה לעולים ולחנ״מ</a:t>
            </a:r>
          </a:p>
        </p:txBody>
      </p:sp>
      <p:sp>
        <p:nvSpPr>
          <p:cNvPr id="21" name="Rounded Rectangle 20"/>
          <p:cNvSpPr/>
          <p:nvPr/>
        </p:nvSpPr>
        <p:spPr>
          <a:xfrm>
            <a:off x="8259775" y="5532120"/>
            <a:ext cx="3566160" cy="566928"/>
          </a:xfrm>
          <a:prstGeom prst="roundRect">
            <a:avLst>
              <a:gd name="adj" fmla="val 48387"/>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a:t>
            </a:r>
          </a:p>
        </p:txBody>
      </p:sp>
      <p:sp>
        <p:nvSpPr>
          <p:cNvPr id="22" name="Rounded Rectangle 21"/>
          <p:cNvSpPr/>
          <p:nvPr/>
        </p:nvSpPr>
        <p:spPr>
          <a:xfrm>
            <a:off x="4465015" y="5532120"/>
            <a:ext cx="3566160" cy="566928"/>
          </a:xfrm>
          <a:prstGeom prst="roundRect">
            <a:avLst>
              <a:gd name="adj" fmla="val 48387"/>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a:t>
            </a:r>
          </a:p>
        </p:txBody>
      </p:sp>
      <p:sp>
        <p:nvSpPr>
          <p:cNvPr id="23" name="Rounded Rectangle 22"/>
          <p:cNvSpPr/>
          <p:nvPr/>
        </p:nvSpPr>
        <p:spPr>
          <a:xfrm>
            <a:off x="670255" y="5532120"/>
            <a:ext cx="3566160" cy="566928"/>
          </a:xfrm>
          <a:prstGeom prst="roundRect">
            <a:avLst>
              <a:gd name="adj" fmla="val 48387"/>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יוצאים לשביל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לפני הקריאה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שאלת פתיחה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2</a:t>
            </a:r>
          </a:p>
        </p:txBody>
      </p:sp>
      <p:sp>
        <p:nvSpPr>
          <p:cNvPr id="16" name="Rounded Rectangle 15"/>
          <p:cNvSpPr/>
          <p:nvPr/>
        </p:nvSpPr>
        <p:spPr>
          <a:xfrm>
            <a:off x="4343400" y="2240280"/>
            <a:ext cx="7452360" cy="2377440"/>
          </a:xfrm>
          <a:prstGeom prst="roundRect">
            <a:avLst>
              <a:gd name="adj" fmla="val 9615"/>
            </a:avLst>
          </a:prstGeom>
          <a:solidFill>
            <a:srgbClr val="FFF0E3"/>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tIns="160020" bIns="160020"/>
          <a:lstStyle/>
          <a:p>
            <a:pPr algn="ctr" rtl="1">
              <a:spcAft>
                <a:spcPts val="400"/>
              </a:spcAft>
            </a:pPr>
            <a:r>
              <a:rPr sz="3600" b="0" lang="he-IL">
                <a:solidFill>
                  <a:srgbClr val="2B2540"/>
                </a:solidFill>
                <a:latin typeface="Segoe UI Emoji"/>
                <a:ea typeface="Segoe UI Emoji"/>
                <a:cs typeface="Segoe UI Emoji"/>
                <a:sym typeface="Segoe UI Emoji"/>
              </a:rPr>
              <a:t>🤔</a:t>
            </a:r>
          </a:p>
          <a:p>
            <a:pPr rtl="1" algn="ctr">
              <a:spcAft>
                <a:spcPts val="400"/>
              </a:spcAft>
            </a:pPr>
            <a:r>
              <a:rPr sz="2800" b="1" lang="he-IL">
                <a:solidFill>
                  <a:srgbClr val="2B2540"/>
                </a:solidFill>
                <a:latin typeface="Arial"/>
                <a:ea typeface="Arial"/>
                <a:cs typeface="Arial"/>
                <a:sym typeface="Arial"/>
              </a:rPr>
              <a:t>האם הלכתם פעם לאיבוד, בטיול, בקניון גדול או בעיר חדשה? מה הרגשתם באותו רגע, מה עשיתם, ומה עזר לכם להירגע ולמצוא את הדרך?</a:t>
            </a:r>
          </a:p>
        </p:txBody>
      </p:sp>
      <p:sp>
        <p:nvSpPr>
          <p:cNvPr id="17" name="Rounded Rectangle 16"/>
          <p:cNvSpPr/>
          <p:nvPr/>
        </p:nvSpPr>
        <p:spPr>
          <a:xfrm>
            <a:off x="946404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חושבים לבד</a:t>
            </a:r>
          </a:p>
        </p:txBody>
      </p:sp>
      <p:sp>
        <p:nvSpPr>
          <p:cNvPr id="18" name="Rounded Rectangle 17"/>
          <p:cNvSpPr/>
          <p:nvPr/>
        </p:nvSpPr>
        <p:spPr>
          <a:xfrm>
            <a:off x="690372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בזוג</a:t>
            </a:r>
          </a:p>
        </p:txBody>
      </p:sp>
      <p:sp>
        <p:nvSpPr>
          <p:cNvPr id="19" name="Rounded Rectangle 18"/>
          <p:cNvSpPr/>
          <p:nvPr/>
        </p:nvSpPr>
        <p:spPr>
          <a:xfrm>
            <a:off x="434340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בכיתה</a:t>
            </a:r>
          </a:p>
        </p:txBody>
      </p:sp>
      <p:sp>
        <p:nvSpPr>
          <p:cNvPr id="20" name="Rounded Rectangle 19"/>
          <p:cNvSpPr/>
          <p:nvPr/>
        </p:nvSpPr>
        <p:spPr>
          <a:xfrm>
            <a:off x="685800" y="2240280"/>
            <a:ext cx="3429000" cy="3291840"/>
          </a:xfrm>
          <a:prstGeom prst="roundRect">
            <a:avLst>
              <a:gd name="adj" fmla="val 5555"/>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היום נלמד</a:t>
            </a:r>
          </a:p>
          <a:p>
            <a:pPr rtl="1" algn="r">
              <a:spcAft>
                <a:spcPts val="600"/>
              </a:spcAft>
            </a:pPr>
            <a:r>
              <a:rPr sz="1500" b="0" lang="he-IL">
                <a:solidFill>
                  <a:srgbClr val="2B2540"/>
                </a:solidFill>
                <a:latin typeface="Arial"/>
                <a:ea typeface="Arial"/>
                <a:cs typeface="Arial"/>
                <a:sym typeface="Arial"/>
              </a:rPr>
              <a:t>• לאתר מידע גלוי בטקסט ובטבלה (סימון שבילים, כמות מים, סוגי מסלולים, מה נכנס לתרמיל), ולהבין כללי בטיחות: מספרים למבוגר על המסלול, לא יוצאים לבד ונשארים בשביל המסומן.</a:t>
            </a:r>
          </a:p>
          <a:p>
            <a:pPr rtl="1" algn="r">
              <a:spcAft>
                <a:spcPts val="600"/>
              </a:spcAft>
            </a:pPr>
            <a:r>
              <a:rPr sz="1500" b="0" lang="he-IL">
                <a:solidFill>
                  <a:srgbClr val="2B2540"/>
                </a:solidFill>
                <a:latin typeface="Arial"/>
                <a:ea typeface="Arial"/>
                <a:cs typeface="Arial"/>
                <a:sym typeface="Arial"/>
              </a:rPr>
              <a:t>• לקרוא בין השורות: לזהות פרט מוקדם שמרמז על ההמשך ונקודת מפנה בסיפור, ולזהות טענה, נימוקים, טענת נגד והפרכה בטקסט טיעוני, כולל תפקידן של מילות קישור.</a:t>
            </a:r>
          </a:p>
          <a:p>
            <a:pPr rtl="1" algn="r">
              <a:spcAft>
                <a:spcPts val="600"/>
              </a:spcAft>
            </a:pPr>
            <a:r>
              <a:rPr sz="1500" b="0" lang="he-IL">
                <a:solidFill>
                  <a:srgbClr val="2B2540"/>
                </a:solidFill>
                <a:latin typeface="Arial"/>
                <a:ea typeface="Arial"/>
                <a:cs typeface="Arial"/>
                <a:sym typeface="Arial"/>
              </a:rPr>
              <a:t>• לחבר את הטקסט לחיים: לנסח עמדה מנומקת על תכנון, ציוד ושימוש בטלפון בטיול, ולתרגל דרך להירגע ברגע מלחיץ בעזרת עש״ן ד״ק.</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יוצאים לשביל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אוצר מילים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מילים חשובות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3</a:t>
            </a:r>
          </a:p>
        </p:txBody>
      </p:sp>
      <p:sp>
        <p:nvSpPr>
          <p:cNvPr id="16" name="Rounded Rectangle 15"/>
          <p:cNvSpPr/>
          <p:nvPr/>
        </p:nvSpPr>
        <p:spPr>
          <a:xfrm>
            <a:off x="8247888" y="2286000"/>
            <a:ext cx="3611880" cy="1783080"/>
          </a:xfrm>
          <a:prstGeom prst="roundRect">
            <a:avLst>
              <a:gd name="adj" fmla="val 10256"/>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ספונטניים</a:t>
            </a:r>
          </a:p>
          <a:p>
            <a:pPr rtl="1" algn="ctr">
              <a:spcAft>
                <a:spcPts val="600"/>
              </a:spcAft>
            </a:pPr>
            <a:r>
              <a:rPr sz="1700" b="0" lang="he-IL">
                <a:solidFill>
                  <a:srgbClr val="2B2540"/>
                </a:solidFill>
                <a:latin typeface="Arial"/>
                <a:ea typeface="Arial"/>
                <a:cs typeface="Arial"/>
                <a:sym typeface="Arial"/>
              </a:rPr>
              <a:t>קורים ברגע, בלי תכנון מראש</a:t>
            </a:r>
          </a:p>
        </p:txBody>
      </p:sp>
      <p:sp>
        <p:nvSpPr>
          <p:cNvPr id="17" name="Rounded Rectangle 16"/>
          <p:cNvSpPr/>
          <p:nvPr/>
        </p:nvSpPr>
        <p:spPr>
          <a:xfrm>
            <a:off x="4434840" y="2286000"/>
            <a:ext cx="3611880" cy="1783080"/>
          </a:xfrm>
          <a:prstGeom prst="roundRect">
            <a:avLst>
              <a:gd name="adj" fmla="val 10256"/>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מדורג</a:t>
            </a:r>
          </a:p>
          <a:p>
            <a:pPr rtl="1" algn="ctr">
              <a:spcAft>
                <a:spcPts val="600"/>
              </a:spcAft>
            </a:pPr>
            <a:r>
              <a:rPr sz="1700" b="0" lang="he-IL">
                <a:solidFill>
                  <a:srgbClr val="2B2540"/>
                </a:solidFill>
                <a:latin typeface="Arial"/>
                <a:ea typeface="Arial"/>
                <a:cs typeface="Arial"/>
                <a:sym typeface="Arial"/>
              </a:rPr>
              <a:t>מחולק לדרגות קושי, מקל לקשה</a:t>
            </a:r>
          </a:p>
        </p:txBody>
      </p:sp>
      <p:sp>
        <p:nvSpPr>
          <p:cNvPr id="18" name="Rounded Rectangle 17"/>
          <p:cNvSpPr/>
          <p:nvPr/>
        </p:nvSpPr>
        <p:spPr>
          <a:xfrm>
            <a:off x="621791" y="2286000"/>
            <a:ext cx="3611880" cy="1783080"/>
          </a:xfrm>
          <a:prstGeom prst="roundRect">
            <a:avLst>
              <a:gd name="adj" fmla="val 10256"/>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תלילות</a:t>
            </a:r>
          </a:p>
          <a:p>
            <a:pPr rtl="1" algn="ctr">
              <a:spcAft>
                <a:spcPts val="600"/>
              </a:spcAft>
            </a:pPr>
            <a:r>
              <a:rPr sz="1700" b="0" lang="he-IL">
                <a:solidFill>
                  <a:srgbClr val="2B2540"/>
                </a:solidFill>
                <a:latin typeface="Arial"/>
                <a:ea typeface="Arial"/>
                <a:cs typeface="Arial"/>
                <a:sym typeface="Arial"/>
              </a:rPr>
              <a:t>עד כמה השביל עולה או יורד בחדות</a:t>
            </a:r>
          </a:p>
        </p:txBody>
      </p:sp>
      <p:sp>
        <p:nvSpPr>
          <p:cNvPr id="19" name="Rounded Rectangle 18"/>
          <p:cNvSpPr/>
          <p:nvPr/>
        </p:nvSpPr>
        <p:spPr>
          <a:xfrm>
            <a:off x="6341364" y="4297680"/>
            <a:ext cx="3611880" cy="1783080"/>
          </a:xfrm>
          <a:prstGeom prst="roundRect">
            <a:avLst>
              <a:gd name="adj" fmla="val 10256"/>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שיטפון</a:t>
            </a:r>
          </a:p>
          <a:p>
            <a:pPr rtl="1" algn="ctr">
              <a:spcAft>
                <a:spcPts val="600"/>
              </a:spcAft>
            </a:pPr>
            <a:r>
              <a:rPr sz="1700" b="0" lang="he-IL">
                <a:solidFill>
                  <a:srgbClr val="2B2540"/>
                </a:solidFill>
                <a:latin typeface="Arial"/>
                <a:ea typeface="Arial"/>
                <a:cs typeface="Arial"/>
                <a:sym typeface="Arial"/>
              </a:rPr>
              <a:t>זרם מים חזק ופתאומי שממלא נחל יבש</a:t>
            </a:r>
          </a:p>
        </p:txBody>
      </p:sp>
      <p:sp>
        <p:nvSpPr>
          <p:cNvPr id="20" name="Rounded Rectangle 19"/>
          <p:cNvSpPr/>
          <p:nvPr/>
        </p:nvSpPr>
        <p:spPr>
          <a:xfrm>
            <a:off x="2528316" y="4297680"/>
            <a:ext cx="3611880" cy="1783080"/>
          </a:xfrm>
          <a:prstGeom prst="roundRect">
            <a:avLst>
              <a:gd name="adj" fmla="val 10256"/>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מוסמך</a:t>
            </a:r>
          </a:p>
          <a:p>
            <a:pPr rtl="1" algn="ctr">
              <a:spcAft>
                <a:spcPts val="600"/>
              </a:spcAft>
            </a:pPr>
            <a:r>
              <a:rPr sz="1700" b="0" lang="he-IL">
                <a:solidFill>
                  <a:srgbClr val="2B2540"/>
                </a:solidFill>
                <a:latin typeface="Arial"/>
                <a:ea typeface="Arial"/>
                <a:cs typeface="Arial"/>
                <a:sym typeface="Arial"/>
              </a:rPr>
              <a:t>מי שעבר הכשרה וקיבל אישור לעשות עבודה מסוימת</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יוצאים לשביל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אסטרטגיית 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 בזמן · אחרי הקריאה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4</a:t>
            </a:r>
          </a:p>
        </p:txBody>
      </p:sp>
      <p:sp>
        <p:nvSpPr>
          <p:cNvPr id="16" name="Rounded Rectangle 15"/>
          <p:cNvSpPr/>
          <p:nvPr/>
        </p:nvSpPr>
        <p:spPr>
          <a:xfrm>
            <a:off x="8183879" y="2240280"/>
            <a:ext cx="3611880" cy="3977639"/>
          </a:xfrm>
          <a:prstGeom prst="roundRect">
            <a:avLst>
              <a:gd name="adj" fmla="val 5063"/>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BAF7E"/>
                </a:solidFill>
                <a:latin typeface="Segoe UI Emoji"/>
                <a:ea typeface="Segoe UI Emoji"/>
                <a:cs typeface="Segoe UI Emoji"/>
                <a:sym typeface="Segoe UI Emoji"/>
              </a:rPr>
              <a:t>🔎</a:t>
            </a:r>
            <a:r>
              <a:rPr sz="2400" b="1" lang="he-IL">
                <a:solidFill>
                  <a:srgbClr val="3BAF7E"/>
                </a:solidFill>
                <a:latin typeface="Arial"/>
                <a:ea typeface="Arial"/>
                <a:cs typeface="Arial"/>
                <a:sym typeface="Arial"/>
              </a:rPr>
              <a:t> לפני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מציצים בכותרת ובטבלה</a:t>
            </a:r>
          </a:p>
          <a:p>
            <a:pPr rtl="1" algn="r">
              <a:spcAft>
                <a:spcPts val="300"/>
              </a:spcAft>
            </a:pPr>
            <a:r>
              <a:rPr sz="1700" b="0" lang="he-IL">
                <a:solidFill>
                  <a:srgbClr val="6B6880"/>
                </a:solidFill>
                <a:latin typeface="Arial"/>
                <a:ea typeface="Arial"/>
                <a:cs typeface="Arial"/>
                <a:sym typeface="Arial"/>
              </a:rPr>
              <a:t>על מה הטקסט? מה כבר ידוע לי על הנושא?</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קובעים מטרה</a:t>
            </a:r>
          </a:p>
          <a:p>
            <a:pPr rtl="1" algn="r">
              <a:spcAft>
                <a:spcPts val="300"/>
              </a:spcAft>
            </a:pPr>
            <a:r>
              <a:rPr sz="1700" b="0" lang="he-IL">
                <a:solidFill>
                  <a:srgbClr val="6B6880"/>
                </a:solidFill>
                <a:latin typeface="Arial"/>
                <a:ea typeface="Arial"/>
                <a:cs typeface="Arial"/>
                <a:sym typeface="Arial"/>
              </a:rPr>
              <a:t>למה אני קורא/ת? למידע, להנאה, כדי לגבש דעה?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מזהים סוג טקסט</a:t>
            </a:r>
          </a:p>
          <a:p>
            <a:pPr rtl="1" algn="r">
              <a:spcAft>
                <a:spcPts val="300"/>
              </a:spcAft>
            </a:pPr>
            <a:r>
              <a:rPr sz="1700" b="0" lang="he-IL">
                <a:solidFill>
                  <a:srgbClr val="6B6880"/>
                </a:solidFill>
                <a:latin typeface="Arial"/>
                <a:ea typeface="Arial"/>
                <a:cs typeface="Arial"/>
                <a:sym typeface="Arial"/>
              </a:rPr>
              <a:t>סיפור? כתבה? טור אישי? כל סוג נקרא אחרת.</a:t>
            </a:r>
          </a:p>
        </p:txBody>
      </p:sp>
      <p:sp>
        <p:nvSpPr>
          <p:cNvPr id="17" name="Rounded Rectangle 16"/>
          <p:cNvSpPr/>
          <p:nvPr/>
        </p:nvSpPr>
        <p:spPr>
          <a:xfrm>
            <a:off x="4434840" y="2240280"/>
            <a:ext cx="3611880" cy="3977639"/>
          </a:xfrm>
          <a:prstGeom prst="roundRect">
            <a:avLst>
              <a:gd name="adj" fmla="val 5063"/>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6A3FC9"/>
                </a:solidFill>
                <a:latin typeface="Segoe UI Emoji"/>
                <a:ea typeface="Segoe UI Emoji"/>
                <a:cs typeface="Segoe UI Emoji"/>
                <a:sym typeface="Segoe UI Emoji"/>
              </a:rPr>
              <a:t>📖</a:t>
            </a:r>
            <a:r>
              <a:rPr sz="2400" b="1" lang="he-IL">
                <a:solidFill>
                  <a:srgbClr val="6A3FC9"/>
                </a:solidFill>
                <a:latin typeface="Arial"/>
                <a:ea typeface="Arial"/>
                <a:cs typeface="Arial"/>
                <a:sym typeface="Arial"/>
              </a:rPr>
              <a:t> בזמן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מסמנים בעיפרון</a:t>
            </a:r>
          </a:p>
          <a:p>
            <a:pPr rtl="1" algn="r">
              <a:spcAft>
                <a:spcPts val="300"/>
              </a:spcAft>
            </a:pPr>
            <a:r>
              <a:rPr sz="1700" b="0" lang="he-IL">
                <a:solidFill>
                  <a:srgbClr val="6B6880"/>
                </a:solidFill>
                <a:latin typeface="Arial"/>
                <a:ea typeface="Arial"/>
                <a:cs typeface="Arial"/>
                <a:sym typeface="Arial"/>
              </a:rPr>
              <a:t>מילה לא מוכרת – עיגול. משפט חשוב – קו.</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עוצרים בתחנות</a:t>
            </a:r>
          </a:p>
          <a:p>
            <a:pPr rtl="1" algn="r">
              <a:spcAft>
                <a:spcPts val="300"/>
              </a:spcAft>
            </a:pPr>
            <a:r>
              <a:rPr sz="1700" b="0" lang="he-IL">
                <a:solidFill>
                  <a:srgbClr val="6B6880"/>
                </a:solidFill>
                <a:latin typeface="Arial"/>
                <a:ea typeface="Arial"/>
                <a:cs typeface="Arial"/>
                <a:sym typeface="Arial"/>
              </a:rPr>
              <a:t>מה קרה עד עכשיו? מה אני מנחש/ת שיקרה?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מחפשים קשרים</a:t>
            </a:r>
          </a:p>
          <a:p>
            <a:pPr rtl="1" algn="r">
              <a:spcAft>
                <a:spcPts val="300"/>
              </a:spcAft>
            </a:pPr>
            <a:r>
              <a:rPr sz="1700" b="0" lang="he-IL">
                <a:solidFill>
                  <a:srgbClr val="6B6880"/>
                </a:solidFill>
                <a:latin typeface="Arial"/>
                <a:ea typeface="Arial"/>
                <a:cs typeface="Arial"/>
                <a:sym typeface="Arial"/>
              </a:rPr>
              <a:t>סיבה ותוצאה, לפני ואחרי, טענה ונימוק.</a:t>
            </a:r>
          </a:p>
        </p:txBody>
      </p:sp>
      <p:sp>
        <p:nvSpPr>
          <p:cNvPr id="18" name="Rounded Rectangle 17"/>
          <p:cNvSpPr/>
          <p:nvPr/>
        </p:nvSpPr>
        <p:spPr>
          <a:xfrm>
            <a:off x="685799" y="2240280"/>
            <a:ext cx="3611880" cy="3977639"/>
          </a:xfrm>
          <a:prstGeom prst="roundRect">
            <a:avLst>
              <a:gd name="adj" fmla="val 5063"/>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D7BD9"/>
                </a:solidFill>
                <a:latin typeface="Segoe UI Emoji"/>
                <a:ea typeface="Segoe UI Emoji"/>
                <a:cs typeface="Segoe UI Emoji"/>
                <a:sym typeface="Segoe UI Emoji"/>
              </a:rPr>
              <a:t>✅</a:t>
            </a:r>
            <a:r>
              <a:rPr sz="2400" b="1" lang="he-IL">
                <a:solidFill>
                  <a:srgbClr val="3D7BD9"/>
                </a:solidFill>
                <a:latin typeface="Arial"/>
                <a:ea typeface="Arial"/>
                <a:cs typeface="Arial"/>
                <a:sym typeface="Arial"/>
              </a:rPr>
              <a:t> אחרי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מסכמים במשפט</a:t>
            </a:r>
          </a:p>
          <a:p>
            <a:pPr rtl="1" algn="r">
              <a:spcAft>
                <a:spcPts val="300"/>
              </a:spcAft>
            </a:pPr>
            <a:r>
              <a:rPr sz="1700" b="0" lang="he-IL">
                <a:solidFill>
                  <a:srgbClr val="6B6880"/>
                </a:solidFill>
                <a:latin typeface="Arial"/>
                <a:ea typeface="Arial"/>
                <a:cs typeface="Arial"/>
                <a:sym typeface="Arial"/>
              </a:rPr>
              <a:t>מה הרעיון המרכזי – במילים שלי?</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מגיבים</a:t>
            </a:r>
          </a:p>
          <a:p>
            <a:pPr rtl="1" algn="r">
              <a:spcAft>
                <a:spcPts val="300"/>
              </a:spcAft>
            </a:pPr>
            <a:r>
              <a:rPr sz="1700" b="0" lang="he-IL">
                <a:solidFill>
                  <a:srgbClr val="6B6880"/>
                </a:solidFill>
                <a:latin typeface="Arial"/>
                <a:ea typeface="Arial"/>
                <a:cs typeface="Arial"/>
                <a:sym typeface="Arial"/>
              </a:rPr>
              <a:t>מסכים/ה? לא מסכים/ה? למה?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מחברים לחיים</a:t>
            </a:r>
          </a:p>
          <a:p>
            <a:pPr rtl="1" algn="r">
              <a:spcAft>
                <a:spcPts val="300"/>
              </a:spcAft>
            </a:pPr>
            <a:r>
              <a:rPr sz="1700" b="0" lang="he-IL">
                <a:solidFill>
                  <a:srgbClr val="6B6880"/>
                </a:solidFill>
                <a:latin typeface="Arial"/>
                <a:ea typeface="Arial"/>
                <a:cs typeface="Arial"/>
                <a:sym typeface="Arial"/>
              </a:rPr>
              <a:t>איפה פגשתי משהו דומה? מה אקח איתי?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יוצאים לשביל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קוראים יחד</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מתכננים טיול כמו מקצוענים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5</a:t>
            </a:r>
          </a:p>
        </p:txBody>
      </p:sp>
      <p:sp>
        <p:nvSpPr>
          <p:cNvPr id="16" name="Rounded Rectangle 15"/>
          <p:cNvSpPr/>
          <p:nvPr/>
        </p:nvSpPr>
        <p:spPr>
          <a:xfrm>
            <a:off x="8778240" y="2194560"/>
            <a:ext cx="3017520" cy="420624"/>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3BAF7E"/>
                </a:solidFill>
                <a:latin typeface="Arial"/>
                <a:ea typeface="Arial"/>
                <a:cs typeface="Arial"/>
                <a:sym typeface="Arial"/>
              </a:rPr>
              <a:t>טקסט מידעי עם טבלה (חט״ב)</a:t>
            </a:r>
          </a:p>
        </p:txBody>
      </p:sp>
      <p:sp>
        <p:nvSpPr>
          <p:cNvPr id="17" name="Rounded Rectangle 16"/>
          <p:cNvSpPr/>
          <p:nvPr/>
        </p:nvSpPr>
        <p:spPr>
          <a:xfrm>
            <a:off x="3886200" y="2743200"/>
            <a:ext cx="7909560" cy="2514600"/>
          </a:xfrm>
          <a:prstGeom prst="roundRect">
            <a:avLst>
              <a:gd name="adj" fmla="val 7272"/>
            </a:avLst>
          </a:prstGeom>
          <a:solidFill>
            <a:srgbClr val="FFFFFF"/>
          </a:solidFill>
          <a:ln w="19050">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228600" rIns="228600" tIns="160020" bIns="160020"/>
          <a:lstStyle/>
          <a:p>
            <a:pPr algn="r" rtl="1">
              <a:spcAft>
                <a:spcPts val="400"/>
              </a:spcAft>
            </a:pPr>
            <a:r>
              <a:rPr sz="2100" b="0" lang="he-IL">
                <a:solidFill>
                  <a:srgbClr val="2B2540"/>
                </a:solidFill>
                <a:latin typeface="Segoe UI Emoji"/>
                <a:ea typeface="Segoe UI Emoji"/>
                <a:cs typeface="Segoe UI Emoji"/>
                <a:sym typeface="Segoe UI Emoji"/>
              </a:rPr>
              <a:t>❝</a:t>
            </a:r>
            <a:r>
              <a:rPr sz="2100" b="0" lang="he-IL">
                <a:solidFill>
                  <a:srgbClr val="2B2540"/>
                </a:solidFill>
                <a:latin typeface="Arial"/>
                <a:ea typeface="Arial"/>
                <a:cs typeface="Arial"/>
                <a:sym typeface="Arial"/>
              </a:rPr>
              <a:t> תכנון שקט. הטיולים הכי טובים נראים ספונטניים, אבל מאחורי כל טיול מוצלח עומד שבוע של תכנון שקט. מי שיוצא לטבע בלי תוכנית מגלה מהר ששם קשה לתקן טעויות: אין סופר בקרבת מקום, אין מזגן כשחם, ואין נקודת טעינה.</a:t>
            </a:r>
          </a:p>
        </p:txBody>
      </p:sp>
      <p:sp>
        <p:nvSpPr>
          <p:cNvPr id="18" name="Rounded Rectangle 17"/>
          <p:cNvSpPr/>
          <p:nvPr/>
        </p:nvSpPr>
        <p:spPr>
          <a:xfrm>
            <a:off x="3886200" y="5440680"/>
            <a:ext cx="7909560" cy="777240"/>
          </a:xfrm>
          <a:prstGeom prst="roundRect">
            <a:avLst>
              <a:gd name="adj" fmla="val 23529"/>
            </a:avLst>
          </a:prstGeom>
          <a:solidFill>
            <a:srgbClr val="FFE3E3"/>
          </a:solidFill>
          <a:ln w="15875">
            <a:solidFill>
              <a:srgbClr val="F3B5B5"/>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C0392B"/>
                </a:solidFill>
                <a:latin typeface="Segoe UI Emoji"/>
                <a:ea typeface="Segoe UI Emoji"/>
                <a:cs typeface="Segoe UI Emoji"/>
                <a:sym typeface="Segoe UI Emoji"/>
              </a:rPr>
              <a:t>🛑</a:t>
            </a:r>
            <a:r>
              <a:rPr sz="1800" b="1" lang="he-IL">
                <a:solidFill>
                  <a:srgbClr val="C0392B"/>
                </a:solidFill>
                <a:latin typeface="Arial"/>
                <a:ea typeface="Arial"/>
                <a:cs typeface="Arial"/>
                <a:sym typeface="Arial"/>
              </a:rPr>
              <a:t> תחנת עצירה: </a:t>
            </a: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תחנת עצירה: חשבו על טיול אחד שאתם זוכרים. מה היה בו מתוכנן מראש, ומה בכל זאת הפתיע אתכם?</a:t>
            </a:r>
          </a:p>
        </p:txBody>
      </p:sp>
      <p:pic>
        <p:nvPicPr>
          <p:cNvPr id="19" name="Picture 18" descr="tiyulim-pptx.jpg"/>
          <p:cNvPicPr>
            <a:picLocks noChangeAspect="1"/>
          </p:cNvPicPr>
          <p:nvPr/>
        </p:nvPicPr>
        <p:blipFill>
          <a:blip r:embed="rId3"/>
          <a:stretch>
            <a:fillRect/>
          </a:stretch>
        </p:blipFill>
        <p:spPr>
          <a:xfrm>
            <a:off x="685800" y="2743200"/>
            <a:ext cx="3017520" cy="1682496"/>
          </a:xfrm>
          <a:prstGeom prst="rect">
            <a:avLst/>
          </a:prstGeom>
        </p:spPr>
      </p:pic>
      <p:sp>
        <p:nvSpPr>
          <p:cNvPr id="20" name="TextBox 19"/>
          <p:cNvSpPr txBox="1"/>
          <p:nvPr/>
        </p:nvSpPr>
        <p:spPr>
          <a:xfrm>
            <a:off x="685800" y="4526280"/>
            <a:ext cx="3017520" cy="914400"/>
          </a:xfrm>
          <a:prstGeom prst="rect">
            <a:avLst/>
          </a:prstGeom>
          <a:noFill/>
        </p:spPr>
        <p:txBody>
          <a:bodyPr wrap="square" lIns="45720" rIns="45720" tIns="32003" bIns="32003" anchor="t">
            <a:spAutoFit/>
          </a:bodyPr>
          <a:lstStyle/>
          <a:p>
            <a:pPr rtl="1" algn="ctr">
              <a:spcAft>
                <a:spcPts val="400"/>
              </a:spcAft>
            </a:pPr>
            <a:r>
              <a:rPr sz="1400" b="0" lang="he-IL">
                <a:solidFill>
                  <a:srgbClr val="6B6880"/>
                </a:solidFill>
                <a:latin typeface="Arial"/>
                <a:ea typeface="Arial"/>
                <a:cs typeface="Arial"/>
                <a:sym typeface="Arial"/>
              </a:rPr>
              <a:t>הטקסט המלא בחוברת ובאתר. קוראים, מסמנים בעיפרון ועוצרים בתחנות.</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יוצאים לשביל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א׳ · פני המים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מאתרים מידע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6</a:t>
            </a:r>
          </a:p>
        </p:txBody>
      </p:sp>
      <p:sp>
        <p:nvSpPr>
          <p:cNvPr id="16" name="Rounded Rectangle 15"/>
          <p:cNvSpPr/>
          <p:nvPr/>
        </p:nvSpPr>
        <p:spPr>
          <a:xfrm>
            <a:off x="685800" y="2194560"/>
            <a:ext cx="11109960" cy="566928"/>
          </a:xfrm>
          <a:prstGeom prst="roundRect">
            <a:avLst>
              <a:gd name="adj" fmla="val 48387"/>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 </a:t>
            </a:r>
            <a:r>
              <a:rPr sz="1700" b="0" lang="he-IL">
                <a:solidFill>
                  <a:srgbClr val="FFFFFF"/>
                </a:solidFill>
                <a:latin typeface="Arial"/>
                <a:ea typeface="Arial"/>
                <a:cs typeface="Arial"/>
                <a:sym typeface="Arial"/>
              </a:rPr>
              <a:t>בואו נצלול בעדינות ונאסוף מידע שכתוב בטקסט ובטבלה.</a:t>
            </a:r>
          </a:p>
        </p:txBody>
      </p:sp>
      <p:sp>
        <p:nvSpPr>
          <p:cNvPr id="17" name="Rounded Rectangle 16"/>
          <p:cNvSpPr/>
          <p:nvPr/>
        </p:nvSpPr>
        <p:spPr>
          <a:xfrm>
            <a:off x="685800" y="297180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1. איך מסומן שביל בישראל, לפי הטקסט?</a:t>
            </a:r>
          </a:p>
        </p:txBody>
      </p:sp>
      <p:sp>
        <p:nvSpPr>
          <p:cNvPr id="18" name="Rounded Rectangle 17"/>
          <p:cNvSpPr/>
          <p:nvPr/>
        </p:nvSpPr>
        <p:spPr>
          <a:xfrm>
            <a:off x="812292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בשלט מתכת בתחילת כל שביל</a:t>
            </a:r>
          </a:p>
        </p:txBody>
      </p:sp>
      <p:sp>
        <p:nvSpPr>
          <p:cNvPr id="19" name="Rounded Rectangle 18"/>
          <p:cNvSpPr/>
          <p:nvPr/>
        </p:nvSpPr>
        <p:spPr>
          <a:xfrm>
            <a:off x="4495799"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בשלושה פסי צבע, כשהפס האמצעי לבן</a:t>
            </a:r>
          </a:p>
        </p:txBody>
      </p:sp>
      <p:sp>
        <p:nvSpPr>
          <p:cNvPr id="20" name="Rounded Rectangle 19"/>
          <p:cNvSpPr/>
          <p:nvPr/>
        </p:nvSpPr>
        <p:spPr>
          <a:xfrm>
            <a:off x="86868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בדגלים צבעוניים על הסלעים</a:t>
            </a:r>
          </a:p>
        </p:txBody>
      </p:sp>
      <p:sp>
        <p:nvSpPr>
          <p:cNvPr id="21" name="Rounded Rectangle 20"/>
          <p:cNvSpPr/>
          <p:nvPr/>
        </p:nvSpPr>
        <p:spPr>
          <a:xfrm>
            <a:off x="685800" y="466344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2. למה מסלול מעגלי נוח למארגני טיולים?</a:t>
            </a:r>
          </a:p>
        </p:txBody>
      </p:sp>
      <p:sp>
        <p:nvSpPr>
          <p:cNvPr id="22" name="Rounded Rectangle 21"/>
          <p:cNvSpPr/>
          <p:nvPr/>
        </p:nvSpPr>
        <p:spPr>
          <a:xfrm>
            <a:off x="812292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כי אין צורך לארגן איסוף בנקודה אחרת בסוף</a:t>
            </a:r>
          </a:p>
        </p:txBody>
      </p:sp>
      <p:sp>
        <p:nvSpPr>
          <p:cNvPr id="23" name="Rounded Rectangle 22"/>
          <p:cNvSpPr/>
          <p:nvPr/>
        </p:nvSpPr>
        <p:spPr>
          <a:xfrm>
            <a:off x="4495799"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כי הוא תמיד הכי קצר</a:t>
            </a:r>
          </a:p>
        </p:txBody>
      </p:sp>
      <p:sp>
        <p:nvSpPr>
          <p:cNvPr id="24" name="Rounded Rectangle 23"/>
          <p:cNvSpPr/>
          <p:nvPr/>
        </p:nvSpPr>
        <p:spPr>
          <a:xfrm>
            <a:off x="86868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כי הוא תמיד מוצל</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יוצאים לשביל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ב׳ · צלילה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מבינים מה מסתתר בין השורות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7</a:t>
            </a:r>
          </a:p>
        </p:txBody>
      </p:sp>
      <p:sp>
        <p:nvSpPr>
          <p:cNvPr id="16" name="Rounded Rectangle 15"/>
          <p:cNvSpPr/>
          <p:nvPr/>
        </p:nvSpPr>
        <p:spPr>
          <a:xfrm>
            <a:off x="685800" y="2194560"/>
            <a:ext cx="11109960" cy="566928"/>
          </a:xfrm>
          <a:prstGeom prst="roundRect">
            <a:avLst>
              <a:gd name="adj" fmla="val 48387"/>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 </a:t>
            </a:r>
            <a:r>
              <a:rPr sz="1700" b="0" lang="he-IL">
                <a:solidFill>
                  <a:srgbClr val="FFFFFF"/>
                </a:solidFill>
                <a:latin typeface="Arial"/>
                <a:ea typeface="Arial"/>
                <a:cs typeface="Arial"/>
                <a:sym typeface="Arial"/>
              </a:rPr>
              <a:t>עכשיו נעמיק: נסיק מסקנות, נקשר בין חלקי הטקסט ונבדוק את המבנה והשפה.</a:t>
            </a:r>
          </a:p>
        </p:txBody>
      </p:sp>
      <p:sp>
        <p:nvSpPr>
          <p:cNvPr id="17" name="Rounded Rectangle 16"/>
          <p:cNvSpPr/>
          <p:nvPr/>
        </p:nvSpPr>
        <p:spPr>
          <a:xfrm>
            <a:off x="685800" y="2971800"/>
            <a:ext cx="11109960" cy="1600200"/>
          </a:xfrm>
          <a:prstGeom prst="roundRect">
            <a:avLst>
              <a:gd name="adj" fmla="val 11428"/>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בטקסט כתוב: ׳כלל האצבע המקובל הוא ליטר מים לשעת הליכה ביום חם׳. מה פירוש הביטוי ׳כלל אצבע׳?</a:t>
            </a:r>
          </a:p>
        </p:txBody>
      </p:sp>
      <p:sp>
        <p:nvSpPr>
          <p:cNvPr id="18" name="Rounded Rectangle 17"/>
          <p:cNvSpPr/>
          <p:nvPr/>
        </p:nvSpPr>
        <p:spPr>
          <a:xfrm>
            <a:off x="812292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כלל שמודדים בעזרת האצבעות</a:t>
            </a:r>
          </a:p>
        </p:txBody>
      </p:sp>
      <p:sp>
        <p:nvSpPr>
          <p:cNvPr id="19" name="Rounded Rectangle 18"/>
          <p:cNvSpPr/>
          <p:nvPr/>
        </p:nvSpPr>
        <p:spPr>
          <a:xfrm>
            <a:off x="4495799"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כלל מעשי ופשוט שמקובל להשתמש בו, גם אם הוא לא מדויק לגמרי</a:t>
            </a:r>
          </a:p>
        </p:txBody>
      </p:sp>
      <p:sp>
        <p:nvSpPr>
          <p:cNvPr id="20" name="Rounded Rectangle 19"/>
          <p:cNvSpPr/>
          <p:nvPr/>
        </p:nvSpPr>
        <p:spPr>
          <a:xfrm>
            <a:off x="86868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חוק רשמי שאסור לעבור עליו בשום מצב</a:t>
            </a:r>
          </a:p>
        </p:txBody>
      </p:sp>
      <p:sp>
        <p:nvSpPr>
          <p:cNvPr id="21" name="Rounded Rectangle 20"/>
          <p:cNvSpPr/>
          <p:nvPr/>
        </p:nvSpPr>
        <p:spPr>
          <a:xfrm>
            <a:off x="685800" y="4754880"/>
            <a:ext cx="11109960" cy="1417320"/>
          </a:xfrm>
          <a:prstGeom prst="roundRect">
            <a:avLst>
              <a:gd name="adj" fmla="val 12903"/>
            </a:avLst>
          </a:prstGeom>
          <a:solidFill>
            <a:srgbClr val="FFF6CC"/>
          </a:solidFill>
          <a:ln w="15875">
            <a:solidFill>
              <a:srgbClr val="F2DE8A"/>
            </a:solid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מצאו בטקסט את המשפט שמסביר מה עושים לפני הטיול כדי שמישהו יידע איפה אתם.</a:t>
            </a:r>
          </a:p>
          <a:p>
            <a:pPr rtl="1" algn="r">
              <a:spcAft>
                <a:spcPts val="400"/>
              </a:spcAft>
            </a:pPr>
            <a:r>
              <a:rPr sz="1700" b="0" lang="he-IL">
                <a:solidFill>
                  <a:srgbClr val="6B6880"/>
                </a:solidFill>
                <a:latin typeface="Arial"/>
                <a:ea typeface="Arial"/>
                <a:cs typeface="Arial"/>
                <a:sym typeface="Arial"/>
              </a:rPr>
              <a:t>העתיקו את המשפט, וכתבו במילים שלכם: איך ידעתם?</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יוצאים לשביל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ג׳ · המעמקים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חושבים, מביעים עמדה ויוצרים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8</a:t>
            </a:r>
          </a:p>
        </p:txBody>
      </p:sp>
      <p:sp>
        <p:nvSpPr>
          <p:cNvPr id="16" name="Rounded Rectangle 15"/>
          <p:cNvSpPr/>
          <p:nvPr/>
        </p:nvSpPr>
        <p:spPr>
          <a:xfrm>
            <a:off x="685800" y="2194560"/>
            <a:ext cx="11109960" cy="566928"/>
          </a:xfrm>
          <a:prstGeom prst="roundRect">
            <a:avLst>
              <a:gd name="adj" fmla="val 48387"/>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 </a:t>
            </a:r>
            <a:r>
              <a:rPr sz="1700" b="0" lang="he-IL">
                <a:solidFill>
                  <a:srgbClr val="FFFFFF"/>
                </a:solidFill>
                <a:latin typeface="Arial"/>
                <a:ea typeface="Arial"/>
                <a:cs typeface="Arial"/>
                <a:sym typeface="Arial"/>
              </a:rPr>
              <a:t>בחלק הזה תביעו דעה, תיצרו ותחברו את הנושא לחייכם.</a:t>
            </a:r>
          </a:p>
        </p:txBody>
      </p:sp>
      <p:sp>
        <p:nvSpPr>
          <p:cNvPr id="17" name="Rounded Rectangle 16"/>
          <p:cNvSpPr/>
          <p:nvPr/>
        </p:nvSpPr>
        <p:spPr>
          <a:xfrm>
            <a:off x="6355080" y="2971800"/>
            <a:ext cx="5440680" cy="3200400"/>
          </a:xfrm>
          <a:prstGeom prst="roundRect">
            <a:avLst>
              <a:gd name="adj" fmla="val 5714"/>
            </a:avLst>
          </a:prstGeom>
          <a:solidFill>
            <a:srgbClr val="E7F1FF"/>
          </a:solidFill>
          <a:ln w="15875">
            <a:solidFill>
              <a:srgbClr val="C5DAF7"/>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3D7BD9"/>
                </a:solidFill>
                <a:latin typeface="Segoe UI Emoji"/>
                <a:ea typeface="Segoe UI Emoji"/>
                <a:cs typeface="Segoe UI Emoji"/>
                <a:sym typeface="Segoe UI Emoji"/>
              </a:rPr>
              <a:t>🧩</a:t>
            </a:r>
            <a:r>
              <a:rPr sz="2100" b="1" lang="he-IL">
                <a:solidFill>
                  <a:srgbClr val="3D7BD9"/>
                </a:solidFill>
                <a:latin typeface="Arial"/>
                <a:ea typeface="Arial"/>
                <a:cs typeface="Arial"/>
                <a:sym typeface="Arial"/>
              </a:rPr>
              <a:t> מקרה: שמש מעל, גשם רחוק</a:t>
            </a:r>
          </a:p>
          <a:p>
            <a:pPr rtl="1" algn="r">
              <a:spcAft>
                <a:spcPts val="800"/>
              </a:spcAft>
            </a:pPr>
            <a:r>
              <a:rPr sz="1800" b="0" lang="he-IL">
                <a:solidFill>
                  <a:srgbClr val="2B2540"/>
                </a:solidFill>
                <a:latin typeface="Arial"/>
                <a:ea typeface="Arial"/>
                <a:cs typeface="Arial"/>
                <a:sym typeface="Arial"/>
              </a:rPr>
              <a:t>נועה וחבריה תכננו לטייל בבוקר בנחל במדבר. השמיים כחולים לגמרי, אבל בתחזית כתוב שצפוי גשם באזורים הגבוהים. אחד החברים אומר: ״יש שמש, אין מה לדאוג, יוצאים!״</a:t>
            </a:r>
          </a:p>
          <a:p>
            <a:pPr rtl="1" algn="r">
              <a:spcAft>
                <a:spcPts val="8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מה נועה יכולה לחשוב ולעשות? נמקו בעזרת מידע מהטקסט.</a:t>
            </a:r>
          </a:p>
        </p:txBody>
      </p:sp>
      <p:sp>
        <p:nvSpPr>
          <p:cNvPr id="18" name="Rounded Rectangle 17"/>
          <p:cNvSpPr/>
          <p:nvPr/>
        </p:nvSpPr>
        <p:spPr>
          <a:xfrm>
            <a:off x="685800" y="2971800"/>
            <a:ext cx="5486400" cy="3200400"/>
          </a:xfrm>
          <a:prstGeom prst="roundRect">
            <a:avLst>
              <a:gd name="adj" fmla="val 5714"/>
            </a:avLst>
          </a:prstGeom>
          <a:solidFill>
            <a:srgbClr val="FFFFFF"/>
          </a:solidFill>
          <a:ln w="19050">
            <a:solidFill>
              <a:srgbClr val="C5CBE8"/>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2E3A75"/>
                </a:solidFill>
                <a:latin typeface="Segoe UI Emoji"/>
                <a:ea typeface="Segoe UI Emoji"/>
                <a:cs typeface="Segoe UI Emoji"/>
                <a:sym typeface="Segoe UI Emoji"/>
              </a:rPr>
              <a:t>✍️</a:t>
            </a:r>
            <a:r>
              <a:rPr sz="2100" b="1" lang="he-IL">
                <a:solidFill>
                  <a:srgbClr val="2E3A75"/>
                </a:solidFill>
                <a:latin typeface="Arial"/>
                <a:ea typeface="Arial"/>
                <a:cs typeface="Arial"/>
                <a:sym typeface="Arial"/>
              </a:rPr>
              <a:t> כתיבה</a:t>
            </a:r>
          </a:p>
          <a:p>
            <a:pPr rtl="1" algn="r">
              <a:spcAft>
                <a:spcPts val="800"/>
              </a:spcAft>
            </a:pPr>
            <a:r>
              <a:rPr sz="1800" b="0" lang="he-IL">
                <a:solidFill>
                  <a:srgbClr val="2B2540"/>
                </a:solidFill>
                <a:latin typeface="Arial"/>
                <a:ea typeface="Arial"/>
                <a:cs typeface="Arial"/>
                <a:sym typeface="Arial"/>
              </a:rPr>
              <a:t>כתבו פסקת דעה מנומקת (6–8 שורות). הטקסט טוען שהתוכנית ׳לא מגבילה את הטיול, אלא נותנת לו את הביטחון להשתחרר׳. האם אתם מסכימים שכללים יכולים דווקא ליצור חופש? פתחו בעמדה ברורה, הביאו שני נימוקים ודוגמה מחייכם, ולא רק מטיולים, וסיימו במשפט מסכם. בונוס: הוסיפו שורה שישית לטבלה. כתבו בה סוג מסלול, למי הוא מתאים וטיפ משלכם.</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יוצאים לשביל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אמת או בדיון?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קמים ·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יושבים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9</a:t>
            </a:r>
          </a:p>
        </p:txBody>
      </p:sp>
      <p:sp>
        <p:nvSpPr>
          <p:cNvPr id="16" name="Rounded Rectangle 15"/>
          <p:cNvSpPr/>
          <p:nvPr/>
        </p:nvSpPr>
        <p:spPr>
          <a:xfrm>
            <a:off x="1783080" y="2286000"/>
            <a:ext cx="10012680" cy="822960"/>
          </a:xfrm>
          <a:prstGeom prst="roundRect">
            <a:avLst>
              <a:gd name="adj" fmla="val 2777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1. מסלול מעגלי מתחיל ונגמר באותה נקודה.</a:t>
            </a:r>
          </a:p>
        </p:txBody>
      </p:sp>
      <p:sp>
        <p:nvSpPr>
          <p:cNvPr id="17" name="Rounded Rectangle 16"/>
          <p:cNvSpPr/>
          <p:nvPr/>
        </p:nvSpPr>
        <p:spPr>
          <a:xfrm>
            <a:off x="685800" y="2286000"/>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18" name="Rounded Rectangle 17"/>
          <p:cNvSpPr/>
          <p:nvPr/>
        </p:nvSpPr>
        <p:spPr>
          <a:xfrm>
            <a:off x="1783080" y="3273552"/>
            <a:ext cx="10012680" cy="822960"/>
          </a:xfrm>
          <a:prstGeom prst="roundRect">
            <a:avLst>
              <a:gd name="adj" fmla="val 27777"/>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2. בסימון שבילים בישראל, הפס האמצעי הוא בצבע השביל.</a:t>
            </a:r>
          </a:p>
        </p:txBody>
      </p:sp>
      <p:sp>
        <p:nvSpPr>
          <p:cNvPr id="19" name="Rounded Rectangle 18"/>
          <p:cNvSpPr/>
          <p:nvPr/>
        </p:nvSpPr>
        <p:spPr>
          <a:xfrm>
            <a:off x="685800" y="3273552"/>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0" name="Rounded Rectangle 19"/>
          <p:cNvSpPr/>
          <p:nvPr/>
        </p:nvSpPr>
        <p:spPr>
          <a:xfrm>
            <a:off x="1783080" y="4261104"/>
            <a:ext cx="10012680" cy="822960"/>
          </a:xfrm>
          <a:prstGeom prst="roundRect">
            <a:avLst>
              <a:gd name="adj" fmla="val 27777"/>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3. כלל האצבע הוא ליטר מים לכל שעת הליכה ביום חם.</a:t>
            </a:r>
          </a:p>
        </p:txBody>
      </p:sp>
      <p:sp>
        <p:nvSpPr>
          <p:cNvPr id="21" name="Rounded Rectangle 20"/>
          <p:cNvSpPr/>
          <p:nvPr/>
        </p:nvSpPr>
        <p:spPr>
          <a:xfrm>
            <a:off x="685800" y="4261104"/>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2" name="Rounded Rectangle 21"/>
          <p:cNvSpPr/>
          <p:nvPr/>
        </p:nvSpPr>
        <p:spPr>
          <a:xfrm>
            <a:off x="1783080" y="5248656"/>
            <a:ext cx="10012680" cy="822960"/>
          </a:xfrm>
          <a:prstGeom prst="roundRect">
            <a:avLst>
              <a:gd name="adj" fmla="val 27777"/>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4. לפי הטבלה, מסלול קווי מתאים למשפחות שעושות צעדים ראשונים בטיולים.</a:t>
            </a:r>
          </a:p>
        </p:txBody>
      </p:sp>
      <p:sp>
        <p:nvSpPr>
          <p:cNvPr id="23" name="Rounded Rectangle 22"/>
          <p:cNvSpPr/>
          <p:nvPr/>
        </p:nvSpPr>
        <p:spPr>
          <a:xfrm>
            <a:off x="685800" y="5248656"/>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יוצאים לשביל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 מיון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2200" b="1" lang="he-IL">
                <a:solidFill>
                  <a:srgbClr val="6A3FC9"/>
                </a:solidFill>
                <a:latin typeface="Arial"/>
                <a:ea typeface="Arial"/>
                <a:cs typeface="Arial"/>
                <a:sym typeface="Arial"/>
              </a:rPr>
              <a:t>מיינו את הפעולות לפי הזמן שבו עושים אותן: לפני היציאה או על השביל.</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10</a:t>
            </a:r>
          </a:p>
        </p:txBody>
      </p:sp>
      <p:sp>
        <p:nvSpPr>
          <p:cNvPr id="16" name="Rounded Rectangle 15"/>
          <p:cNvSpPr/>
          <p:nvPr/>
        </p:nvSpPr>
        <p:spPr>
          <a:xfrm>
            <a:off x="8202168"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בוחרים מסלול שמתאים לקבוצה</a:t>
            </a:r>
          </a:p>
        </p:txBody>
      </p:sp>
      <p:sp>
        <p:nvSpPr>
          <p:cNvPr id="17" name="Rounded Rectangle 16"/>
          <p:cNvSpPr/>
          <p:nvPr/>
        </p:nvSpPr>
        <p:spPr>
          <a:xfrm>
            <a:off x="4443984"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עוקבים אחרי סימון השבילים</a:t>
            </a:r>
          </a:p>
        </p:txBody>
      </p:sp>
      <p:sp>
        <p:nvSpPr>
          <p:cNvPr id="18" name="Rounded Rectangle 17"/>
          <p:cNvSpPr/>
          <p:nvPr/>
        </p:nvSpPr>
        <p:spPr>
          <a:xfrm>
            <a:off x="685799"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בודקים תחזית מזג אוויר</a:t>
            </a:r>
          </a:p>
        </p:txBody>
      </p:sp>
      <p:sp>
        <p:nvSpPr>
          <p:cNvPr id="19" name="Rounded Rectangle 18"/>
          <p:cNvSpPr/>
          <p:nvPr/>
        </p:nvSpPr>
        <p:spPr>
          <a:xfrm>
            <a:off x="8202168"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שותים ליטר מים לכל שעת הליכה ביום חם</a:t>
            </a:r>
          </a:p>
        </p:txBody>
      </p:sp>
      <p:sp>
        <p:nvSpPr>
          <p:cNvPr id="20" name="Rounded Rectangle 19"/>
          <p:cNvSpPr/>
          <p:nvPr/>
        </p:nvSpPr>
        <p:spPr>
          <a:xfrm>
            <a:off x="4443984"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מספרים לבוגר אחראי לאן יוצאים ומתי חוזרים</a:t>
            </a:r>
          </a:p>
        </p:txBody>
      </p:sp>
      <p:sp>
        <p:nvSpPr>
          <p:cNvPr id="21" name="Rounded Rectangle 20"/>
          <p:cNvSpPr/>
          <p:nvPr/>
        </p:nvSpPr>
        <p:spPr>
          <a:xfrm>
            <a:off x="685799"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נשארים יחד ולא הולכים לבד</a:t>
            </a:r>
          </a:p>
        </p:txBody>
      </p:sp>
      <p:sp>
        <p:nvSpPr>
          <p:cNvPr id="22" name="Rounded Rectangle 21"/>
          <p:cNvSpPr/>
          <p:nvPr/>
        </p:nvSpPr>
        <p:spPr>
          <a:xfrm>
            <a:off x="6355080" y="3666744"/>
            <a:ext cx="5440680" cy="2551175"/>
          </a:xfrm>
          <a:prstGeom prst="roundRect">
            <a:avLst>
              <a:gd name="adj" fmla="val 7168"/>
            </a:avLst>
          </a:prstGeom>
          <a:solidFill>
            <a:srgbClr val="E6F7E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לפני היציאה</a:t>
            </a:r>
          </a:p>
        </p:txBody>
      </p:sp>
      <p:sp>
        <p:nvSpPr>
          <p:cNvPr id="23" name="Rounded Rectangle 22"/>
          <p:cNvSpPr/>
          <p:nvPr/>
        </p:nvSpPr>
        <p:spPr>
          <a:xfrm>
            <a:off x="685800" y="3666744"/>
            <a:ext cx="5440680" cy="2551175"/>
          </a:xfrm>
          <a:prstGeom prst="roundRect">
            <a:avLst>
              <a:gd name="adj" fmla="val 7168"/>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על השביל</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יוצאים לשביל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מעגל שיחה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מדברים על זה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11</a:t>
            </a:r>
          </a:p>
        </p:txBody>
      </p:sp>
      <p:sp>
        <p:nvSpPr>
          <p:cNvPr id="16" name="Rounded Rectangle 15"/>
          <p:cNvSpPr/>
          <p:nvPr/>
        </p:nvSpPr>
        <p:spPr>
          <a:xfrm>
            <a:off x="685800" y="2240280"/>
            <a:ext cx="10241280" cy="932688"/>
          </a:xfrm>
          <a:prstGeom prst="roundRect">
            <a:avLst>
              <a:gd name="adj" fmla="val 2941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נועה לא התגאתה כשהצילה את המצב. למה הדרך שבה נוהגים ברגע משבר, ברוגע, בשפה מכבדת ועם תוכנית, חשובה לא פחות מהידע?</a:t>
            </a:r>
          </a:p>
        </p:txBody>
      </p:sp>
      <p:sp>
        <p:nvSpPr>
          <p:cNvPr id="17" name="Oval 16"/>
          <p:cNvSpPr/>
          <p:nvPr/>
        </p:nvSpPr>
        <p:spPr>
          <a:xfrm>
            <a:off x="11064240" y="2331720"/>
            <a:ext cx="749808" cy="749808"/>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1</a:t>
            </a:r>
          </a:p>
        </p:txBody>
      </p:sp>
      <p:sp>
        <p:nvSpPr>
          <p:cNvPr id="18" name="Rounded Rectangle 17"/>
          <p:cNvSpPr/>
          <p:nvPr/>
        </p:nvSpPr>
        <p:spPr>
          <a:xfrm>
            <a:off x="685800" y="3337560"/>
            <a:ext cx="10241280" cy="932688"/>
          </a:xfrm>
          <a:prstGeom prst="roundRect">
            <a:avLst>
              <a:gd name="adj" fmla="val 2941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׳לא מה עוד אפשר לקחת, אלא במה לא אוכל לוותר׳. איך השאלה הזאת יכולה לעזור לנו גם מחוץ לטיול, למשל באריזה לחופשה, בתכנון יום לימודים או בבחירת תחביבים?</a:t>
            </a:r>
          </a:p>
        </p:txBody>
      </p:sp>
      <p:sp>
        <p:nvSpPr>
          <p:cNvPr id="19" name="Oval 18"/>
          <p:cNvSpPr/>
          <p:nvPr/>
        </p:nvSpPr>
        <p:spPr>
          <a:xfrm>
            <a:off x="11064240" y="3429000"/>
            <a:ext cx="749808" cy="749808"/>
          </a:xfrm>
          <a:prstGeom prst="ellipse">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2</a:t>
            </a:r>
          </a:p>
        </p:txBody>
      </p:sp>
      <p:sp>
        <p:nvSpPr>
          <p:cNvPr id="20" name="Rounded Rectangle 19"/>
          <p:cNvSpPr/>
          <p:nvPr/>
        </p:nvSpPr>
        <p:spPr>
          <a:xfrm>
            <a:off x="685800" y="4434840"/>
            <a:ext cx="10241280" cy="932688"/>
          </a:xfrm>
          <a:prstGeom prst="roundRect">
            <a:avLst>
              <a:gd name="adj" fmla="val 29411"/>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האם אתם מסכימים עם הפשרה של ׳שעת צילום מוסכמת׳? איזה כלל טלפון הייתם מציעים לטיול השנתי שלכם, ולמה?</a:t>
            </a:r>
          </a:p>
        </p:txBody>
      </p:sp>
      <p:sp>
        <p:nvSpPr>
          <p:cNvPr id="21" name="Oval 20"/>
          <p:cNvSpPr/>
          <p:nvPr/>
        </p:nvSpPr>
        <p:spPr>
          <a:xfrm>
            <a:off x="11064240" y="4526279"/>
            <a:ext cx="749808" cy="749808"/>
          </a:xfrm>
          <a:prstGeom prst="ellipse">
            <a:avLst/>
          </a:prstGeom>
          <a:solidFill>
            <a:srgbClr val="E985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3</a:t>
            </a:r>
          </a:p>
        </p:txBody>
      </p:sp>
      <p:sp>
        <p:nvSpPr>
          <p:cNvPr id="22" name="Rounded Rectangle 21"/>
          <p:cNvSpPr/>
          <p:nvPr/>
        </p:nvSpPr>
        <p:spPr>
          <a:xfrm>
            <a:off x="685800" y="5623560"/>
            <a:ext cx="11109960" cy="566928"/>
          </a:xfrm>
          <a:prstGeom prst="roundRect">
            <a:avLst>
              <a:gd name="adj" fmla="val 48387"/>
            </a:avLst>
          </a:prstGeom>
          <a:solidFill>
            <a:srgbClr val="FFFF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מקשיבים עד הסוף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מדברים בגוף ראשון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מותר לא לשתף</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יוצאים לשביל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כלי חוסן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עש״ן ד״ק – חמישה צעדים לחזור לאיזון</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12</a:t>
            </a:r>
          </a:p>
        </p:txBody>
      </p:sp>
      <p:sp>
        <p:nvSpPr>
          <p:cNvPr id="16" name="Rounded Rectangle 15"/>
          <p:cNvSpPr/>
          <p:nvPr/>
        </p:nvSpPr>
        <p:spPr>
          <a:xfrm>
            <a:off x="9683496" y="2286000"/>
            <a:ext cx="2112264" cy="1600200"/>
          </a:xfrm>
          <a:prstGeom prst="roundRect">
            <a:avLst>
              <a:gd name="adj" fmla="val 11428"/>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עצור</a:t>
            </a:r>
          </a:p>
        </p:txBody>
      </p:sp>
      <p:sp>
        <p:nvSpPr>
          <p:cNvPr id="17" name="Rounded Rectangle 16"/>
          <p:cNvSpPr/>
          <p:nvPr/>
        </p:nvSpPr>
        <p:spPr>
          <a:xfrm>
            <a:off x="7434072" y="2286000"/>
            <a:ext cx="2112264" cy="1600200"/>
          </a:xfrm>
          <a:prstGeom prst="roundRect">
            <a:avLst>
              <a:gd name="adj" fmla="val 11428"/>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שרירים</a:t>
            </a:r>
          </a:p>
        </p:txBody>
      </p:sp>
      <p:sp>
        <p:nvSpPr>
          <p:cNvPr id="18" name="Rounded Rectangle 17"/>
          <p:cNvSpPr/>
          <p:nvPr/>
        </p:nvSpPr>
        <p:spPr>
          <a:xfrm>
            <a:off x="5184648" y="2286000"/>
            <a:ext cx="2112264" cy="1600200"/>
          </a:xfrm>
          <a:prstGeom prst="roundRect">
            <a:avLst>
              <a:gd name="adj" fmla="val 11428"/>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נשימה</a:t>
            </a:r>
          </a:p>
        </p:txBody>
      </p:sp>
      <p:sp>
        <p:nvSpPr>
          <p:cNvPr id="19" name="Rounded Rectangle 18"/>
          <p:cNvSpPr/>
          <p:nvPr/>
        </p:nvSpPr>
        <p:spPr>
          <a:xfrm>
            <a:off x="2935224" y="2286000"/>
            <a:ext cx="2112264" cy="1600200"/>
          </a:xfrm>
          <a:prstGeom prst="roundRect">
            <a:avLst>
              <a:gd name="adj" fmla="val 11428"/>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דיבור עצמי</a:t>
            </a:r>
          </a:p>
        </p:txBody>
      </p:sp>
      <p:sp>
        <p:nvSpPr>
          <p:cNvPr id="20" name="Rounded Rectangle 19"/>
          <p:cNvSpPr/>
          <p:nvPr/>
        </p:nvSpPr>
        <p:spPr>
          <a:xfrm>
            <a:off x="685799" y="2286000"/>
            <a:ext cx="2112264" cy="1600200"/>
          </a:xfrm>
          <a:prstGeom prst="roundRect">
            <a:avLst>
              <a:gd name="adj" fmla="val 11428"/>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קדימה</a:t>
            </a:r>
          </a:p>
        </p:txBody>
      </p:sp>
      <p:sp>
        <p:nvSpPr>
          <p:cNvPr id="21" name="Rounded Rectangle 20"/>
          <p:cNvSpPr/>
          <p:nvPr/>
        </p:nvSpPr>
        <p:spPr>
          <a:xfrm>
            <a:off x="685800" y="4114800"/>
            <a:ext cx="11109960" cy="2103120"/>
          </a:xfrm>
          <a:prstGeom prst="roundRect">
            <a:avLst>
              <a:gd name="adj" fmla="val 8695"/>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משימה</a:t>
            </a:r>
          </a:p>
          <a:p>
            <a:pPr rtl="1" algn="r">
              <a:spcAft>
                <a:spcPts val="600"/>
              </a:spcAft>
            </a:pPr>
            <a:r>
              <a:rPr sz="2000" b="0" lang="he-IL">
                <a:solidFill>
                  <a:srgbClr val="2B2540"/>
                </a:solidFill>
                <a:latin typeface="Arial"/>
                <a:ea typeface="Arial"/>
                <a:cs typeface="Arial"/>
                <a:sym typeface="Arial"/>
              </a:rPr>
              <a:t>הלכתם לאיבוד בשביל או נבהלתם, כמו נועה? עש״ן ד״ק: עוצרים ואומרים "עצור!", מכווצים ומשחררים אגרופים, נושמים לאט – ואז דמיון מודרך וקשב: מסתכלים סביב, מחפשים את סימון השביל, פותחים את המפה. ותמיד: מספרים למבוגר/ת על המסלול ולא מטיילים לבד.</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יוצאים לשביל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לחט״ע · בסגנון בגרות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מטרה, מבנה וקישוריות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13</a:t>
            </a:r>
          </a:p>
        </p:txBody>
      </p:sp>
      <p:sp>
        <p:nvSpPr>
          <p:cNvPr id="16" name="Rounded Rectangle 15"/>
          <p:cNvSpPr/>
          <p:nvPr/>
        </p:nvSpPr>
        <p:spPr>
          <a:xfrm>
            <a:off x="685800" y="2194560"/>
            <a:ext cx="11109960" cy="1051560"/>
          </a:xfrm>
          <a:prstGeom prst="roundRect">
            <a:avLst>
              <a:gd name="adj" fmla="val 1739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6A3FC9"/>
                </a:solidFill>
                <a:latin typeface="Arial"/>
                <a:ea typeface="Arial"/>
                <a:cs typeface="Arial"/>
                <a:sym typeface="Arial"/>
              </a:rPr>
              <a:t>מתוך הטקסט הטיעוני (חט״ע): </a:t>
            </a:r>
            <a:r>
              <a:rPr sz="1500" b="0" lang="he-IL">
                <a:solidFill>
                  <a:srgbClr val="2B2540"/>
                </a:solidFill>
                <a:latin typeface="Arial"/>
                <a:ea typeface="Arial"/>
                <a:cs typeface="Arial"/>
                <a:sym typeface="Arial"/>
              </a:rPr>
              <a:t>„הנימוק הראשון: הטבע הוא חוויה של כל החושים, והמסך גונב את רובם. טיול אינו רק תמונה. הוא ריח של אדמה אחרי גשם ראשון, צליל של מים בנחל, ורוח שמשנה את הטמפרטורה על העור.“</a:t>
            </a:r>
          </a:p>
        </p:txBody>
      </p:sp>
      <p:sp>
        <p:nvSpPr>
          <p:cNvPr id="17" name="Rounded Rectangle 16"/>
          <p:cNvSpPr/>
          <p:nvPr/>
        </p:nvSpPr>
        <p:spPr>
          <a:xfrm>
            <a:off x="685800" y="3383280"/>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1. מהי מטרתו העיקרית של הכותב?</a:t>
            </a:r>
          </a:p>
          <a:p>
            <a:pPr rtl="1" algn="r">
              <a:spcAft>
                <a:spcPts val="200"/>
              </a:spcAft>
            </a:pPr>
            <a:r>
              <a:rPr sz="1400" b="0" lang="he-IL">
                <a:solidFill>
                  <a:srgbClr val="6B6880"/>
                </a:solidFill>
                <a:latin typeface="Arial"/>
                <a:ea typeface="Arial"/>
                <a:cs typeface="Arial"/>
                <a:sym typeface="Arial"/>
              </a:rPr>
              <a:t>א. לשכנע שבטיולים הטלפון צריך להישאר בתרמיל כמעט כל הזמן   ב. להודיע שהטיול השנתי מתבטל   ג. לשכנע לאסור טלפונים בכל בית הספר</a:t>
            </a:r>
          </a:p>
        </p:txBody>
      </p:sp>
      <p:sp>
        <p:nvSpPr>
          <p:cNvPr id="18" name="Rounded Rectangle 17"/>
          <p:cNvSpPr/>
          <p:nvPr/>
        </p:nvSpPr>
        <p:spPr>
          <a:xfrm>
            <a:off x="685800" y="4407408"/>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2. מה תפקידה של הפסקה החמישית בטקסט?</a:t>
            </a:r>
          </a:p>
          <a:p>
            <a:pPr rtl="1" algn="r">
              <a:spcAft>
                <a:spcPts val="200"/>
              </a:spcAft>
            </a:pPr>
            <a:r>
              <a:rPr sz="1400" b="0" lang="he-IL">
                <a:solidFill>
                  <a:srgbClr val="6B6880"/>
                </a:solidFill>
                <a:latin typeface="Arial"/>
                <a:ea typeface="Arial"/>
                <a:cs typeface="Arial"/>
                <a:sym typeface="Arial"/>
              </a:rPr>
              <a:t>א. להציג נימוק נוסף התומך בטענה   ב. להציג טענת נגד ולהשיב עליה בהצעת פשרה   ג. לסכם את הטקסט ולחזור על הטענה</a:t>
            </a:r>
          </a:p>
        </p:txBody>
      </p:sp>
      <p:sp>
        <p:nvSpPr>
          <p:cNvPr id="19" name="Rounded Rectangle 18"/>
          <p:cNvSpPr/>
          <p:nvPr/>
        </p:nvSpPr>
        <p:spPr>
          <a:xfrm>
            <a:off x="685800" y="5468112"/>
            <a:ext cx="11109960" cy="777240"/>
          </a:xfrm>
          <a:prstGeom prst="roundRect">
            <a:avLst>
              <a:gd name="adj" fmla="val 23529"/>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3D7BD9"/>
                </a:solidFill>
                <a:latin typeface="Segoe UI Emoji"/>
                <a:ea typeface="Segoe UI Emoji"/>
                <a:cs typeface="Segoe UI Emoji"/>
                <a:sym typeface="Segoe UI Emoji"/>
              </a:rPr>
              <a:t>✍️</a:t>
            </a:r>
            <a:r>
              <a:rPr sz="1500" b="1" lang="he-IL">
                <a:solidFill>
                  <a:srgbClr val="3D7BD9"/>
                </a:solidFill>
                <a:latin typeface="Arial"/>
                <a:ea typeface="Arial"/>
                <a:cs typeface="Arial"/>
                <a:sym typeface="Arial"/>
              </a:rPr>
              <a:t> שאלה פתוחה: </a:t>
            </a:r>
            <a:r>
              <a:rPr sz="1500" b="0" lang="he-IL">
                <a:solidFill>
                  <a:srgbClr val="2B2540"/>
                </a:solidFill>
                <a:latin typeface="Arial"/>
                <a:ea typeface="Arial"/>
                <a:cs typeface="Arial"/>
                <a:sym typeface="Arial"/>
              </a:rPr>
              <a:t>הסבירו כיצד פסקת הסיום מתקשרת לפסקת הפתיחה, ומה תרומת הקשר הזה לשכנוע הקורא. ביססו את דבריכם על הטקסט.</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יוצאים לשביל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התאמות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לעולים ולחנ״מ</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14</a:t>
            </a:r>
          </a:p>
        </p:txBody>
      </p:sp>
      <p:sp>
        <p:nvSpPr>
          <p:cNvPr id="16" name="Rounded Rectangle 15"/>
          <p:cNvSpPr/>
          <p:nvPr/>
        </p:nvSpPr>
        <p:spPr>
          <a:xfrm>
            <a:off x="6355080" y="2194560"/>
            <a:ext cx="5440680" cy="4023360"/>
          </a:xfrm>
          <a:prstGeom prst="roundRect">
            <a:avLst>
              <a:gd name="adj" fmla="val 4545"/>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3BAF7E"/>
                </a:solidFill>
                <a:latin typeface="Segoe UI Emoji"/>
                <a:ea typeface="Segoe UI Emoji"/>
                <a:cs typeface="Segoe UI Emoji"/>
                <a:sym typeface="Segoe UI Emoji"/>
              </a:rPr>
              <a:t>🟢</a:t>
            </a:r>
            <a:r>
              <a:rPr sz="2000" b="1" lang="he-IL">
                <a:solidFill>
                  <a:srgbClr val="3BAF7E"/>
                </a:solidFill>
                <a:latin typeface="Arial"/>
                <a:ea typeface="Arial"/>
                <a:cs typeface="Arial"/>
                <a:sym typeface="Arial"/>
              </a:rPr>
              <a:t> עולים – עברית בניקוד</a:t>
            </a:r>
          </a:p>
          <a:p>
            <a:pPr rtl="1" algn="r">
              <a:spcAft>
                <a:spcPts val="500"/>
              </a:spcAft>
            </a:pPr>
            <a:r>
              <a:rPr sz="1800" b="1" lang="he-IL">
                <a:solidFill>
                  <a:srgbClr val="2B2540"/>
                </a:solidFill>
                <a:latin typeface="Arial"/>
                <a:ea typeface="Arial"/>
                <a:cs typeface="Arial"/>
                <a:sym typeface="Arial"/>
              </a:rPr>
              <a:t>מָה אַתֶּם שָׂמִים בַּתַּרְמִיל לַטִּיּוּל? כִּתְבוּ אוֹ צִיְּירוּ שְׁנֵי דְּבָרִים.</a:t>
            </a:r>
          </a:p>
          <a:p>
            <a:pPr rtl="1" algn="r">
              <a:spcAft>
                <a:spcPts val="500"/>
              </a:spcAft>
            </a:pPr>
            <a:r>
              <a:rPr sz="1700" b="1" lang="he-IL">
                <a:solidFill>
                  <a:srgbClr val="6A3FC9"/>
                </a:solidFill>
                <a:latin typeface="Arial"/>
                <a:ea typeface="Arial"/>
                <a:cs typeface="Arial"/>
                <a:sym typeface="Arial"/>
              </a:rPr>
              <a:t>תַּרְמִיל </a:t>
            </a:r>
            <a:r>
              <a:rPr sz="1500" b="0" lang="he-IL">
                <a:solidFill>
                  <a:srgbClr val="6B6880"/>
                </a:solidFill>
                <a:latin typeface="Arial"/>
                <a:ea typeface="Arial"/>
                <a:cs typeface="Arial"/>
                <a:sym typeface="Arial"/>
              </a:rPr>
              <a:t>– backpack</a:t>
            </a:r>
          </a:p>
          <a:p>
            <a:pPr rtl="1" algn="r">
              <a:spcAft>
                <a:spcPts val="500"/>
              </a:spcAft>
            </a:pPr>
            <a:r>
              <a:rPr sz="1700" b="1" lang="he-IL">
                <a:solidFill>
                  <a:srgbClr val="6A3FC9"/>
                </a:solidFill>
                <a:latin typeface="Arial"/>
                <a:ea typeface="Arial"/>
                <a:cs typeface="Arial"/>
                <a:sym typeface="Arial"/>
              </a:rPr>
              <a:t>כּוֹבַע </a:t>
            </a:r>
            <a:r>
              <a:rPr sz="1500" b="0" lang="he-IL">
                <a:solidFill>
                  <a:srgbClr val="6B6880"/>
                </a:solidFill>
                <a:latin typeface="Arial"/>
                <a:ea typeface="Arial"/>
                <a:cs typeface="Arial"/>
                <a:sym typeface="Arial"/>
              </a:rPr>
              <a:t>– hat</a:t>
            </a:r>
          </a:p>
          <a:p>
            <a:pPr rtl="1" algn="r">
              <a:spcAft>
                <a:spcPts val="500"/>
              </a:spcAft>
            </a:pPr>
            <a:r>
              <a:rPr sz="1700" b="1" lang="he-IL">
                <a:solidFill>
                  <a:srgbClr val="6A3FC9"/>
                </a:solidFill>
                <a:latin typeface="Arial"/>
                <a:ea typeface="Arial"/>
                <a:cs typeface="Arial"/>
                <a:sym typeface="Arial"/>
              </a:rPr>
              <a:t>עֶרְכַּת עֶזְרָה רִאשׁוֹנָה </a:t>
            </a:r>
            <a:r>
              <a:rPr sz="1500" b="0" lang="he-IL">
                <a:solidFill>
                  <a:srgbClr val="6B6880"/>
                </a:solidFill>
                <a:latin typeface="Arial"/>
                <a:ea typeface="Arial"/>
                <a:cs typeface="Arial"/>
                <a:sym typeface="Arial"/>
              </a:rPr>
              <a:t>– first aid kit</a:t>
            </a:r>
          </a:p>
          <a:p>
            <a:pPr rtl="1" algn="r">
              <a:spcAft>
                <a:spcPts val="500"/>
              </a:spcAft>
            </a:pPr>
            <a:r>
              <a:rPr sz="1700" b="1" lang="he-IL">
                <a:solidFill>
                  <a:srgbClr val="6A3FC9"/>
                </a:solidFill>
                <a:latin typeface="Arial"/>
                <a:ea typeface="Arial"/>
                <a:cs typeface="Arial"/>
                <a:sym typeface="Arial"/>
              </a:rPr>
              <a:t>נַעֲלַיִים סְגוּרוֹת </a:t>
            </a:r>
            <a:r>
              <a:rPr sz="1500" b="0" lang="he-IL">
                <a:solidFill>
                  <a:srgbClr val="6B6880"/>
                </a:solidFill>
                <a:latin typeface="Arial"/>
                <a:ea typeface="Arial"/>
                <a:cs typeface="Arial"/>
                <a:sym typeface="Arial"/>
              </a:rPr>
              <a:t>– closed shoes</a:t>
            </a:r>
          </a:p>
          <a:p>
            <a:pPr rtl="1" algn="r">
              <a:spcAft>
                <a:spcPts val="500"/>
              </a:spcAft>
            </a:pPr>
            <a:r>
              <a:rPr sz="1400" b="0" lang="he-IL">
                <a:solidFill>
                  <a:srgbClr val="3BAF7E"/>
                </a:solidFill>
                <a:latin typeface="Segoe UI Emoji"/>
                <a:ea typeface="Segoe UI Emoji"/>
                <a:cs typeface="Segoe UI Emoji"/>
                <a:sym typeface="Segoe UI Emoji"/>
              </a:rPr>
              <a:t>💡</a:t>
            </a:r>
            <a:r>
              <a:rPr sz="1400" b="0" lang="he-IL">
                <a:solidFill>
                  <a:srgbClr val="3BAF7E"/>
                </a:solidFill>
                <a:latin typeface="Arial"/>
                <a:ea typeface="Arial"/>
                <a:cs typeface="Arial"/>
                <a:sym typeface="Arial"/>
              </a:rPr>
              <a:t> מחסן מילים + משפטי פתיחה בחוברת</a:t>
            </a:r>
          </a:p>
        </p:txBody>
      </p:sp>
      <p:sp>
        <p:nvSpPr>
          <p:cNvPr id="17" name="Rounded Rectangle 16"/>
          <p:cNvSpPr/>
          <p:nvPr/>
        </p:nvSpPr>
        <p:spPr>
          <a:xfrm>
            <a:off x="685800" y="2194560"/>
            <a:ext cx="5440680" cy="4023360"/>
          </a:xfrm>
          <a:prstGeom prst="roundRect">
            <a:avLst>
              <a:gd name="adj" fmla="val 4545"/>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E9853C"/>
                </a:solidFill>
                <a:latin typeface="Segoe UI Emoji"/>
                <a:ea typeface="Segoe UI Emoji"/>
                <a:cs typeface="Segoe UI Emoji"/>
                <a:sym typeface="Segoe UI Emoji"/>
              </a:rPr>
              <a:t>🧩</a:t>
            </a:r>
            <a:r>
              <a:rPr sz="2000" b="1" lang="he-IL">
                <a:solidFill>
                  <a:srgbClr val="E9853C"/>
                </a:solidFill>
                <a:latin typeface="Arial"/>
                <a:ea typeface="Arial"/>
                <a:cs typeface="Arial"/>
                <a:sym typeface="Arial"/>
              </a:rPr>
              <a:t> חנ״מ – תמונות וכפתורים גדולים</a:t>
            </a:r>
          </a:p>
          <a:p>
            <a:pPr rtl="1" algn="r">
              <a:spcAft>
                <a:spcPts val="5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לאן אתם אוהבים לטייל?</a:t>
            </a:r>
          </a:p>
          <a:p>
            <a:pPr rtl="1" algn="r">
              <a:spcAft>
                <a:spcPts val="500"/>
              </a:spcAft>
            </a:pPr>
            <a:r>
              <a:rPr sz="1800" b="0" lang="he-IL">
                <a:solidFill>
                  <a:srgbClr val="2B2540"/>
                </a:solidFill>
                <a:latin typeface="Arial"/>
                <a:ea typeface="Arial"/>
                <a:cs typeface="Arial"/>
                <a:sym typeface="Arial"/>
              </a:rPr>
              <a:t>מה שותים בטיול?</a:t>
            </a:r>
          </a:p>
        </p:txBody>
      </p:sp>
      <p:sp>
        <p:nvSpPr>
          <p:cNvPr id="18" name="Rounded Rectangle 17"/>
          <p:cNvSpPr/>
          <p:nvPr/>
        </p:nvSpPr>
        <p:spPr>
          <a:xfrm>
            <a:off x="438912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משקה מתוק</a:t>
            </a:r>
          </a:p>
        </p:txBody>
      </p:sp>
      <p:sp>
        <p:nvSpPr>
          <p:cNvPr id="19" name="Rounded Rectangle 18"/>
          <p:cNvSpPr/>
          <p:nvPr/>
        </p:nvSpPr>
        <p:spPr>
          <a:xfrm>
            <a:off x="265176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מים</a:t>
            </a:r>
          </a:p>
        </p:txBody>
      </p:sp>
      <p:sp>
        <p:nvSpPr>
          <p:cNvPr id="20" name="Rounded Rectangle 19"/>
          <p:cNvSpPr/>
          <p:nvPr/>
        </p:nvSpPr>
        <p:spPr>
          <a:xfrm>
            <a:off x="91440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קפה</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יוצאים לשביל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כרטיס יציאה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שיוצאים...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15</a:t>
            </a:r>
          </a:p>
        </p:txBody>
      </p:sp>
      <p:sp>
        <p:nvSpPr>
          <p:cNvPr id="16" name="Rounded Rectangle 15"/>
          <p:cNvSpPr/>
          <p:nvPr/>
        </p:nvSpPr>
        <p:spPr>
          <a:xfrm>
            <a:off x="1463040" y="2194560"/>
            <a:ext cx="9601200" cy="4023360"/>
          </a:xfrm>
          <a:prstGeom prst="roundRect">
            <a:avLst>
              <a:gd name="adj" fmla="val 6818"/>
            </a:avLst>
          </a:prstGeom>
          <a:solidFill>
            <a:srgbClr val="FFFFFF"/>
          </a:solidFill>
          <a:ln w="31750">
            <a:solidFill>
              <a:srgbClr val="9B7BEA"/>
            </a:solidFill>
            <a:prstDash val="lgDash"/>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כרטיס יציאה · יוצאים לשביל</a:t>
            </a:r>
          </a:p>
        </p:txBody>
      </p:sp>
      <p:sp>
        <p:nvSpPr>
          <p:cNvPr id="17" name="TextBox 16"/>
          <p:cNvSpPr txBox="1"/>
          <p:nvPr/>
        </p:nvSpPr>
        <p:spPr>
          <a:xfrm>
            <a:off x="1828800" y="283464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1</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כתבו כלל בטיחות אחד שתזכרו בטיול הבא שלכם, והסבירו במילה אחת למה הוא חשוב.</a:t>
            </a:r>
          </a:p>
        </p:txBody>
      </p:sp>
      <p:sp>
        <p:nvSpPr>
          <p:cNvPr id="18" name="Rectangle 17"/>
          <p:cNvSpPr/>
          <p:nvPr/>
        </p:nvSpPr>
        <p:spPr>
          <a:xfrm>
            <a:off x="2011680" y="352044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828800" y="388620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2</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השלימו: כשאני הולך/ת לאיבוד או נבהל/ת, הצעד הראשון שלי הוא ______.</a:t>
            </a:r>
          </a:p>
        </p:txBody>
      </p:sp>
      <p:sp>
        <p:nvSpPr>
          <p:cNvPr id="20" name="Rectangle 19"/>
          <p:cNvSpPr/>
          <p:nvPr/>
        </p:nvSpPr>
        <p:spPr>
          <a:xfrm>
            <a:off x="2011680" y="457200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828800" y="493776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3</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פריט אחד שאני מכניס/ה לתרמיל מעכשיו, ופריט אחד שאני משאיר/ה בבית: ______ / ______.</a:t>
            </a:r>
          </a:p>
        </p:txBody>
      </p:sp>
      <p:sp>
        <p:nvSpPr>
          <p:cNvPr id="22" name="Rectangle 21"/>
          <p:cNvSpPr/>
          <p:nvPr/>
        </p:nvSpPr>
        <p:spPr>
          <a:xfrm>
            <a:off x="2011680" y="562356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יוצאים לשביל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תודה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נתראה בצלילה הבאה!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16</a:t>
            </a:r>
          </a:p>
        </p:txBody>
      </p:sp>
      <p:pic>
        <p:nvPicPr>
          <p:cNvPr id="16" name="Picture 15" descr="logo.png"/>
          <p:cNvPicPr>
            <a:picLocks noChangeAspect="1"/>
          </p:cNvPicPr>
          <p:nvPr/>
        </p:nvPicPr>
        <p:blipFill>
          <a:blip r:embed="rId2"/>
          <a:stretch>
            <a:fillRect/>
          </a:stretch>
        </p:blipFill>
        <p:spPr>
          <a:xfrm>
            <a:off x="5181447" y="2331720"/>
            <a:ext cx="1828800" cy="1828800"/>
          </a:xfrm>
          <a:prstGeom prst="rect">
            <a:avLst/>
          </a:prstGeom>
        </p:spPr>
      </p:pic>
      <p:sp>
        <p:nvSpPr>
          <p:cNvPr id="17" name="TextBox 16"/>
          <p:cNvSpPr txBox="1"/>
          <p:nvPr/>
        </p:nvSpPr>
        <p:spPr>
          <a:xfrm>
            <a:off x="1371600" y="4297680"/>
            <a:ext cx="9418320" cy="548640"/>
          </a:xfrm>
          <a:prstGeom prst="rect">
            <a:avLst/>
          </a:prstGeom>
          <a:noFill/>
        </p:spPr>
        <p:txBody>
          <a:bodyPr wrap="square" lIns="45720" rIns="45720" tIns="32003" bIns="32003" anchor="t">
            <a:spAutoFit/>
          </a:bodyPr>
          <a:lstStyle/>
          <a:p>
            <a:pPr rtl="1" algn="ctr">
              <a:spcAft>
                <a:spcPts val="400"/>
              </a:spcAft>
            </a:pPr>
            <a:r>
              <a:rPr sz="2600" b="1" lang="he-IL">
                <a:solidFill>
                  <a:srgbClr val="6A3FC9"/>
                </a:solidFill>
                <a:latin typeface="Arial"/>
                <a:ea typeface="Arial"/>
                <a:cs typeface="Arial"/>
                <a:sym typeface="Arial"/>
              </a:rPr>
              <a:t>יצרה: רוית ראש בן ישי</a:t>
            </a:r>
          </a:p>
        </p:txBody>
      </p:sp>
      <p:sp>
        <p:nvSpPr>
          <p:cNvPr id="18" name="TextBox 17"/>
          <p:cNvSpPr txBox="1"/>
          <p:nvPr/>
        </p:nvSpPr>
        <p:spPr>
          <a:xfrm>
            <a:off x="1371600" y="48920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לצלול פנימה · 18 נושאים מעולם הנוער</a:t>
            </a:r>
          </a:p>
        </p:txBody>
      </p:sp>
      <p:sp>
        <p:nvSpPr>
          <p:cNvPr id="19" name="TextBox 18"/>
          <p:cNvSpPr txBox="1"/>
          <p:nvPr/>
        </p:nvSpPr>
        <p:spPr>
          <a:xfrm>
            <a:off x="1371600" y="53492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האתר והחוברות: </a:t>
            </a:r>
            <a:r>
              <a:rPr sz="1600" b="1" lang="he-IL">
                <a:solidFill>
                  <a:srgbClr val="3D7BD9"/>
                </a:solidFill>
                <a:latin typeface="Arial"/>
                <a:ea typeface="Arial"/>
                <a:cs typeface="Arial"/>
                <a:sym typeface="Arial"/>
                <a:hlinkClick r:id="rId3"/>
              </a:rPr>
              <a:t>noar-beomek.sites.tab.bot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יוצאים לשביל – מצגת מלווה</dc:title>
  <dc:subject/>
  <dc:creator>רוית ראש בן ישי</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