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בערך כמה זבל מייצר כל אחד ואחת מאיתנו ביום, לפי הטקסט? ← כקילו וחצי | לפי הטבלה, לאיזה פח ממיינים צנצנת ריבה ריקה? ← פח סגול</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המילים 'למחזר', 'שימוש חוזר' ו'בחזרה' מופיעות בטקסט. מה השורש המשותף להן? ← ח־ז־ר. המשפט בטקסט: "קודם לצמצם, אחר כך לעשות שימוש חוזר…".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לפי הטקסט, כל אחד ואחת מאיתנו מייצרים בערך קילו וחצי זבל ביום. | ❌ לא נכון – לפי הטבלה, נייר וקרטון ממיינים לפח הכתום. | ❌ לא נכון – לפי הטקסט, הסדר הנכון הוא קודם למחזר ורק בסוף לצמצם. | ✅ נכון – את החלק הנקי של קרטון הפיצה אפשר למחזר.</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שוטפים בקבוק לפני שזורקים אותו לפח הכתום ← 🌱 פעולה ירוקה | זורקים סוללה ישנה לפח הרגיל כי 'זה קטן' ← 🗑️ לא בדיוק | מחזירים בקבוקי פיקדון למכונה בסופר ← 🌱 פעולה ירוקה | זורקים קרטון פיצה שמנוני לפח הכחול ← 🗑️ לא בדיוק | באים לקניות עם שקית רב־פעמית מהבית ← 🌱 פעולה ירוקה | ממלאים כוס חד־פעמית חדשה בכל שתייה ← 🗑️ לא בדיוק</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"האם לאסור פלסטיק חד־פעמי בבית ספר?" ושאלות בסגנון בגרות על מטרה, מבנה וקישוריות. תשובות: מהי מטרתו המרכזית של הכותב בטקסט? ← לשכנע שהשאלה החשובה היא אם בונים חלופה נוחה לפני האיסור | מה תפקידה של הפסקה הרביעית במבנה הטיעון? ← היא מציגה טענת נגד, ובעקבותיה מגיע המענה בפסקה החמישית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sviv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מה שנשאר אחרינו</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סביבה וקיימות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הדבר האחרון שזרקתם לפח היום. לאן לדעתכם הוא נוסע עכשיו, ומה היה יכול לקרות לו אילו הגיע לפח אחר?</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גלוי בטקסט ובטבלה: לאן נוסע הזבל, מה מכניסים לכל פח ומהי טביעת רגל פחמנית, ולהסיק מסקנות מעשיות מן המידע.</a:t>
            </a:r>
          </a:p>
          <a:p>
            <a:pPr rtl="1" algn="r">
              <a:spcAft>
                <a:spcPts val="600"/>
              </a:spcAft>
            </a:pPr>
            <a:r>
              <a:rPr sz="1500" b="0" lang="he-IL">
                <a:solidFill>
                  <a:srgbClr val="2B2540"/>
                </a:solidFill>
                <a:latin typeface="Arial"/>
                <a:ea typeface="Arial"/>
                <a:cs typeface="Arial"/>
                <a:sym typeface="Arial"/>
              </a:rPr>
              <a:t>• לזהות מבנה של טקסט: עלילה ונקודת מפנה בסיפור, כותרות משנה וטבלה בטקסט מידעי, טענה, נימוקים, טענת נגד ומענה בטקסט טיעוני, ולהבין את תפקידן של מילות קישור.</a:t>
            </a:r>
          </a:p>
          <a:p>
            <a:pPr rtl="1" algn="r">
              <a:spcAft>
                <a:spcPts val="600"/>
              </a:spcAft>
            </a:pPr>
            <a:r>
              <a:rPr sz="1500" b="0" lang="he-IL">
                <a:solidFill>
                  <a:srgbClr val="2B2540"/>
                </a:solidFill>
                <a:latin typeface="Arial"/>
                <a:ea typeface="Arial"/>
                <a:cs typeface="Arial"/>
                <a:sym typeface="Arial"/>
              </a:rPr>
              <a:t>• לגבש עמדה מנומקת על קיימות ולבחור צעד קטן, אישי או כיתתי, שאפשר לעשות כבר השבוע, מתוך תקווה ופעולה משותפת.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מטמנה</a:t>
            </a:r>
          </a:p>
          <a:p>
            <a:pPr rtl="1" algn="ctr">
              <a:spcAft>
                <a:spcPts val="600"/>
              </a:spcAft>
            </a:pPr>
            <a:r>
              <a:rPr sz="1700" b="0" lang="he-IL">
                <a:solidFill>
                  <a:srgbClr val="2B2540"/>
                </a:solidFill>
                <a:latin typeface="Arial"/>
                <a:ea typeface="Arial"/>
                <a:cs typeface="Arial"/>
                <a:sym typeface="Arial"/>
              </a:rPr>
              <a:t>שטח גדול שבו קוברים פסולת באדמה. מה שמגיע לשם כבר לא יהפוך למוצר חדש.</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מכולה</a:t>
            </a:r>
          </a:p>
          <a:p>
            <a:pPr rtl="1" algn="ctr">
              <a:spcAft>
                <a:spcPts val="600"/>
              </a:spcAft>
            </a:pPr>
            <a:r>
              <a:rPr sz="1700" b="0" lang="he-IL">
                <a:solidFill>
                  <a:srgbClr val="2B2540"/>
                </a:solidFill>
                <a:latin typeface="Arial"/>
                <a:ea typeface="Arial"/>
                <a:cs typeface="Arial"/>
                <a:sym typeface="Arial"/>
              </a:rPr>
              <a:t>מיכל ענק שאוסף כמות גדולה של פסולת מאותו סוג.</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משאב</a:t>
            </a:r>
          </a:p>
          <a:p>
            <a:pPr rtl="1" algn="ctr">
              <a:spcAft>
                <a:spcPts val="600"/>
              </a:spcAft>
            </a:pPr>
            <a:r>
              <a:rPr sz="1700" b="0" lang="he-IL">
                <a:solidFill>
                  <a:srgbClr val="2B2540"/>
                </a:solidFill>
                <a:latin typeface="Arial"/>
                <a:ea typeface="Arial"/>
                <a:cs typeface="Arial"/>
                <a:sym typeface="Arial"/>
              </a:rPr>
              <a:t>חומר בעל ערך שאפשר להשתמש בו כדי לייצר משהו חדש.</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פיקדון</a:t>
            </a:r>
          </a:p>
          <a:p>
            <a:pPr rtl="1" algn="ctr">
              <a:spcAft>
                <a:spcPts val="600"/>
              </a:spcAft>
            </a:pPr>
            <a:r>
              <a:rPr sz="1700" b="0" lang="he-IL">
                <a:solidFill>
                  <a:srgbClr val="2B2540"/>
                </a:solidFill>
                <a:latin typeface="Arial"/>
                <a:ea typeface="Arial"/>
                <a:cs typeface="Arial"/>
                <a:sym typeface="Arial"/>
              </a:rPr>
              <a:t>סכום כסף שמשלמים מראש ומקבלים בחזרה כשמחזירים את הפריט.</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לצמצם</a:t>
            </a:r>
          </a:p>
          <a:p>
            <a:pPr rtl="1" algn="ctr">
              <a:spcAft>
                <a:spcPts val="600"/>
              </a:spcAft>
            </a:pPr>
            <a:r>
              <a:rPr sz="1700" b="0" lang="he-IL">
                <a:solidFill>
                  <a:srgbClr val="2B2540"/>
                </a:solidFill>
                <a:latin typeface="Arial"/>
                <a:ea typeface="Arial"/>
                <a:cs typeface="Arial"/>
                <a:sym typeface="Arial"/>
              </a:rPr>
              <a:t>להקטין, להשתמש בפחות. כאן: לקנות ולזרוק פחות.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לאן נוסע הזבל שלנו?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המסע של הזבל. כל אחד ואחת מאיתנו מייצרים בערך קילו וחצי זבל ביום: קליפת בננה, שקית חטיף, קרטון של משלוח, בקבוק שמפו. רגע אחרי שהפריט נזרק לפח הוא נעלם מהעיניים, אבל הוא לא באמת נעלם.</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חשבו על שלושה פריטים שזרקתם היום. לאיזה פח כל אחד מהם היה צריך להגיע? האם הוא באמת הגיע לשם?</a:t>
            </a:r>
          </a:p>
        </p:txBody>
      </p:sp>
      <p:pic>
        <p:nvPicPr>
          <p:cNvPr id="19" name="Picture 18" descr="sviv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נצא למסע בעקבות הזבל ונאתר בטקסט ובטבלה את העובדות החשובות.</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בערך כמה זבל מייצר כל אחד ואחת מאיתנו ביום,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כמאתיים גרם</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כקילו וחצי</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כחמישה קילוגרמים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לאיזה פח ממיינים צנצנת ריבה ריקה?</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פח כתום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פח כחול</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פח סגול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עמוק יותר: נסיק מסקנות, נחבר בין חלקי הטקסט ונבחן את השפה שלו.</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המילים 'למחזר', 'שימוש חוזר' ו'בחזרה' מופיעות בטקסט. מה השורש המשותף להן?</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מ־ח־ז</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ח־ז־ר</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ז־ר־ק</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חלק המשפט שמתאר את הסדר הנכון בטיפול בפסולת.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ותחשבו מה אתם יכולים לשנות ליד הפח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פינת המיחזור של יואב</a:t>
            </a:r>
          </a:p>
          <a:p>
            <a:pPr rtl="1" algn="r">
              <a:spcAft>
                <a:spcPts val="800"/>
              </a:spcAft>
            </a:pPr>
            <a:r>
              <a:rPr sz="1800" b="0" lang="he-IL">
                <a:solidFill>
                  <a:srgbClr val="2B2540"/>
                </a:solidFill>
                <a:latin typeface="Arial"/>
                <a:ea typeface="Arial"/>
                <a:cs typeface="Arial"/>
                <a:sym typeface="Arial"/>
              </a:rPr>
              <a:t>יואב, תלמיד כיתה ח׳, הקים פינת מיחזור בכיתה עם פח כתום ופח כחול. אחרי שבוע גילה שחברים זורקים לפחים שאריות אוכל ובקבוקים מלוכלכים, וחלקם אפילו צוחקים על הרעיון. הוא מרגיש מתוסכל ושוקל לוותר.</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יואב יכול לחשוב ולעשות כדי להמשיך? היעזרו במה שלמדתם בטקסט.</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הטקסט אומר שהזבל 'לא באמת נעלם'. כתבו פסקת דעה מנומקת (5–7 שורות): האם לדעתכם שווה להשקיע כמה שניות במיון ובשטיפה ליד הפח? פתחו בטענה ברורה, הביאו שני נימוקים מן הטקסט או מן הטבלה, וסיימו בשתי פעולות קטנות שהכי קל לכם לאמץ השבוע, ובמה שיעזור לכם להתמיד בהן.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כל אחד ואחת מאיתנו מייצרים בערך קילו וחצי זבל ביום.</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הטבלה, נייר וקרטון ממיינים לפח הכתום.</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הסדר הנכון הוא קודם למחזר ורק בסוף לצמצם.</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את החלק הנקי של קרטון הפיצה אפשר למחזר.</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פעולה ירוקה או לא בדיוק? מיינו כל מעשה לפי מה שלמדתם בטקסט ובטבלה.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שוטפים בקבוק לפני שזורקים אותו לפח הכתום</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זורקים סוללה ישנה לפח הרגיל כי 'זה קטן'</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מחזירים בקבוקי פיקדון למכונה בסופר</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זורקים קרטון פיצה שמנוני לפח הכחול</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באים לקניות עם שקית רב־פעמית מהבית</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ממלאים כוס חד־פעמית חדשה בכל שתייה</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פעולה ירוקה</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לא בדיוק</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הזבל 'לא באמת נעלם', וגם טביעת הרגל הפחמנית 'מתחבאת'. מה משותף לשני הרעיונות, ולמה קל לנו לשכוח את מה שאיננו רואים?</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אלה הפכה רעיון של ילדה אחת לפרויקט של כיתה שלמה. מה גרם לאחרים להצטרף, ואיזו מטרה משותפת הייתה יכולה לחבר את הכיתה שלנו?</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הוגן לבקש מבני נוער לשנות הרגלים כשחברות ומפעלים מייצרים את רוב הפליטות? חשבו גם על רעיון 'האיתות לשוק'.</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הידיעות על משבר האקלים מכבידות עליכם? גש״ר מאח״ד עוזר להפוך דאגה לפעולה: בחרו שני ערוצים וכתבו צעד קטן לכל אחד – חברה (פרויקט עם הכיתה, כמו הבקבוקים של אלה), אמונה וערכים (מה חשוב לי לשמור לדור הבא), פעילות (ממיינים, ממחזרים, מביאים בקבוק משלי), דמיון (איך תיראה השכונה שלנו נקייה יותר). ואם הדאגה כבדה מדי – מדברים עם מבוגר/ת שסומכים עליו/ה.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„התומכים פותחים במספרים: בית ספר של שמונה מאות תלמידים ותלמידות זורק אלפי כוסות חד־פעמיות בשבוע, ערימה שיכולה למלא כיתה שלמה בתוך חודש.“</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המרכזית של הכותב בטקסט?</a:t>
            </a:r>
          </a:p>
          <a:p>
            <a:pPr rtl="1" algn="r">
              <a:spcAft>
                <a:spcPts val="200"/>
              </a:spcAft>
            </a:pPr>
            <a:r>
              <a:rPr sz="1400" b="0" lang="he-IL">
                <a:solidFill>
                  <a:srgbClr val="6B6880"/>
                </a:solidFill>
                <a:latin typeface="Arial"/>
                <a:ea typeface="Arial"/>
                <a:cs typeface="Arial"/>
                <a:sym typeface="Arial"/>
              </a:rPr>
              <a:t>א. להוכיח שפלסטיק חד־פעמי אינו מזיק לסביבה   ב. לשכנע שהשאלה החשובה היא אם בונים חלופה נוחה לפני האיסור   ג. לתאר באופן ניטרלי ויכוח במועצת התלמידים, בלי להביע עמדה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הרביעית במבנה הטיעון?</a:t>
            </a:r>
          </a:p>
          <a:p>
            <a:pPr rtl="1" algn="r">
              <a:spcAft>
                <a:spcPts val="200"/>
              </a:spcAft>
            </a:pPr>
            <a:r>
              <a:rPr sz="1400" b="0" lang="he-IL">
                <a:solidFill>
                  <a:srgbClr val="6B6880"/>
                </a:solidFill>
                <a:latin typeface="Arial"/>
                <a:ea typeface="Arial"/>
                <a:cs typeface="Arial"/>
                <a:sym typeface="Arial"/>
              </a:rPr>
              <a:t>א. היא מציגה טענת נגד, ובעקבותיה מגיע המענה בפסקה החמישית   ב. היא מוסיפה נימוק שלישי לטובת האיסור   ג. היא מסכמת את הטקסט ומציגה את המסקנה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הכותב טוען כי 'שני הצדדים צודקים בחלק מהזמן'. הסבירו כיצד מבנה הטקסט משקף טענה זו, והביאו שתי דוגמאות מהפסקאות.</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כְּשֶׁהוֹלְכִים בַּחוֹל, מָה נִשְׁאַר אַחֲרֵינוּ? מָה לְדַעְתְּכֶם נִשְׁאַר אַחֲרֵינוּ בָּעוֹלָם?</a:t>
            </a:r>
          </a:p>
          <a:p>
            <a:pPr rtl="1" algn="r">
              <a:spcAft>
                <a:spcPts val="500"/>
              </a:spcAft>
            </a:pPr>
            <a:r>
              <a:rPr sz="1700" b="1" lang="he-IL">
                <a:solidFill>
                  <a:srgbClr val="6A3FC9"/>
                </a:solidFill>
                <a:latin typeface="Arial"/>
                <a:ea typeface="Arial"/>
                <a:cs typeface="Arial"/>
                <a:sym typeface="Arial"/>
              </a:rPr>
              <a:t>טְבִיעַת רֶגֶל פַּחְמָנִית </a:t>
            </a:r>
            <a:r>
              <a:rPr sz="1500" b="0" lang="he-IL">
                <a:solidFill>
                  <a:srgbClr val="6B6880"/>
                </a:solidFill>
                <a:latin typeface="Arial"/>
                <a:ea typeface="Arial"/>
                <a:cs typeface="Arial"/>
                <a:sym typeface="Arial"/>
              </a:rPr>
              <a:t>– carbon footprint</a:t>
            </a:r>
          </a:p>
          <a:p>
            <a:pPr rtl="1" algn="r">
              <a:spcAft>
                <a:spcPts val="500"/>
              </a:spcAft>
            </a:pPr>
            <a:r>
              <a:rPr sz="1700" b="1" lang="he-IL">
                <a:solidFill>
                  <a:srgbClr val="6A3FC9"/>
                </a:solidFill>
                <a:latin typeface="Arial"/>
                <a:ea typeface="Arial"/>
                <a:cs typeface="Arial"/>
                <a:sym typeface="Arial"/>
              </a:rPr>
              <a:t>גַּזִּים </a:t>
            </a:r>
            <a:r>
              <a:rPr sz="1500" b="0" lang="he-IL">
                <a:solidFill>
                  <a:srgbClr val="6B6880"/>
                </a:solidFill>
                <a:latin typeface="Arial"/>
                <a:ea typeface="Arial"/>
                <a:cs typeface="Arial"/>
                <a:sym typeface="Arial"/>
              </a:rPr>
              <a:t>– gases</a:t>
            </a:r>
          </a:p>
          <a:p>
            <a:pPr rtl="1" algn="r">
              <a:spcAft>
                <a:spcPts val="500"/>
              </a:spcAft>
            </a:pPr>
            <a:r>
              <a:rPr sz="1700" b="1" lang="he-IL">
                <a:solidFill>
                  <a:srgbClr val="6A3FC9"/>
                </a:solidFill>
                <a:latin typeface="Arial"/>
                <a:ea typeface="Arial"/>
                <a:cs typeface="Arial"/>
                <a:sym typeface="Arial"/>
              </a:rPr>
              <a:t>מְחַמְּמִים </a:t>
            </a:r>
            <a:r>
              <a:rPr sz="1500" b="0" lang="he-IL">
                <a:solidFill>
                  <a:srgbClr val="6B6880"/>
                </a:solidFill>
                <a:latin typeface="Arial"/>
                <a:ea typeface="Arial"/>
                <a:cs typeface="Arial"/>
                <a:sym typeface="Arial"/>
              </a:rPr>
              <a:t>– heat up, make warmer</a:t>
            </a:r>
          </a:p>
          <a:p>
            <a:pPr rtl="1" algn="r">
              <a:spcAft>
                <a:spcPts val="500"/>
              </a:spcAft>
            </a:pPr>
            <a:r>
              <a:rPr sz="1700" b="1" lang="he-IL">
                <a:solidFill>
                  <a:srgbClr val="6A3FC9"/>
                </a:solidFill>
                <a:latin typeface="Arial"/>
                <a:ea typeface="Arial"/>
                <a:cs typeface="Arial"/>
                <a:sym typeface="Arial"/>
              </a:rPr>
              <a:t>מִסְתַּתֶּרֶת </a:t>
            </a:r>
            <a:r>
              <a:rPr sz="1500" b="0" lang="he-IL">
                <a:solidFill>
                  <a:srgbClr val="6B6880"/>
                </a:solidFill>
                <a:latin typeface="Arial"/>
                <a:ea typeface="Arial"/>
                <a:cs typeface="Arial"/>
                <a:sym typeface="Arial"/>
              </a:rPr>
              <a:t>– hides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אתם עושים כדי לשמור על העולם נקי?</a:t>
            </a:r>
          </a:p>
          <a:p>
            <a:pPr rtl="1" algn="r">
              <a:spcAft>
                <a:spcPts val="500"/>
              </a:spcAft>
            </a:pPr>
            <a:r>
              <a:rPr sz="1800" b="0" lang="he-IL">
                <a:solidFill>
                  <a:srgbClr val="2B2540"/>
                </a:solidFill>
                <a:latin typeface="Arial"/>
                <a:ea typeface="Arial"/>
                <a:cs typeface="Arial"/>
                <a:sym typeface="Arial"/>
              </a:rPr>
              <a:t>מה לוקחים לסופר?</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שקית מהבית</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דובי</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טלוויזיה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מה שנשאר אחרינו</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שלמדתי היום על המסע של הזבל או על טביעת הרגל הפחמנית: ...</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צעד קטן אחד שאני בוחר/ת לעשות השבוע (לבד או עם הכיתה), ומה יעזור לי להתמיד בו: ...</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שאלה אחת שעדיין מסקרנת אותי על סביבה וקיימות: ...</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שנשאר אחרינו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18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שנשאר אחרינו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