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מהו מתנדב, לפי הטקסט? ← מי שנותן מזמנו ומכוחו לאחרים בלי לקבל שכר | לפי הטקסט, מה שווה יותר? ← שעה קבועה בשבוע לאורך שנה</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המילים 'התנדבות' ו'מתנדב' באות מהשורש נ־ד־ב. איזו מילה נוספת באה מאותו שורש? ← נדיב. המשפט בטקסט: "אף אחד לא מחייב, ואף אחד לא משלם…".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לפי הטקסט, מתנדב מקבל שכר קטן על עבודתו. | ✅ נכון – לפי הטקסט, שעה קבועה בשבוע לאורך שנה שווה יותר מיום אחד גדול של התלהבות. | ✅ נכון – לפי הטבלה, התנדבות בסביבה וטבע יכולה להיות גם אירוע חד־פעמי. | ❌ לא נכון – הטקסט קובע שאסור להחליף מקום התנדבות אחרי שנרשמים.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מתנדבים שעה קבועה בשבוע במקלט לכלבים ← 🤝 התנדבות | עוזרים לשכן רק אם הוא משלם מראש ← 🤔 לא בדיוק | מצטרפים לניקוי חוף עם הקהילה ← 🤝 התנדבות | מסכימים להתנדב ואז פשוט לא מופיעים ← 🤔 לא בדיוק | קוראים סיפור לילדים בספרייה בלי תשלום ← 🤝 התנדבות | מצלמים סרטון קצר 'אני מתנדב/ת' לרשת החברתית ועוזבים אחרי חמש דקות ← 🤔 לא בדיוק</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"האם להכריח בני נוער להתנדב?" ושאלות בסגנון בגרות על מטרה, מבנה וקישוריות. תשובות: מהי מטרתו העיקרית של המאמר? ← לשכנע שכדאי לחייב התנדבות, בתנאי שנשמרת בחירה אמיתית איך ואיפה | מה תפקידה של הפסקה החמישית במבנה הטיעון? ← להציג טענת נגד, שהכותב יפריך בפסקה הבאה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hitnadvut-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יד מושטת</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התנדבות שמתאימה לי</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האם יצא לכם פעם לעזור למישהו בלי שביקשו מכם ובלי לקבל שום דבר בחזרה? מה הרגשתם אחר כך, ומה בכל זאת קיבלתם?</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גלוי בטקסט ובטבלה, ולהסיק ממנו מהי התנדבות ומה היא נותנת למתנדבים ולמתנדבות עצמם.</a:t>
            </a:r>
          </a:p>
          <a:p>
            <a:pPr rtl="1" algn="r">
              <a:spcAft>
                <a:spcPts val="600"/>
              </a:spcAft>
            </a:pPr>
            <a:r>
              <a:rPr sz="1500" b="0" lang="he-IL">
                <a:solidFill>
                  <a:srgbClr val="2B2540"/>
                </a:solidFill>
                <a:latin typeface="Arial"/>
                <a:ea typeface="Arial"/>
                <a:cs typeface="Arial"/>
                <a:sym typeface="Arial"/>
              </a:rPr>
              <a:t>• לעקוב אחרי דמות שמשתנה (נדב) ולזהות את מבנה הטיעון: טענה, נימוקים, טענת נגד, הפרכה ומחברים לוגיים.</a:t>
            </a:r>
          </a:p>
          <a:p>
            <a:pPr rtl="1" algn="r">
              <a:spcAft>
                <a:spcPts val="600"/>
              </a:spcAft>
            </a:pPr>
            <a:r>
              <a:rPr sz="1500" b="0" lang="he-IL">
                <a:solidFill>
                  <a:srgbClr val="2B2540"/>
                </a:solidFill>
                <a:latin typeface="Arial"/>
                <a:ea typeface="Arial"/>
                <a:cs typeface="Arial"/>
                <a:sym typeface="Arial"/>
              </a:rPr>
              <a:t>• לבחור התנדבות מתאימה בעזרת חמש שאלות, ולנסח עמדה מנומקת בשאלה אם נכון לחייב התנדבות, תוך חיבור למודלי החוסן.</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מכנה משותף</a:t>
            </a:r>
          </a:p>
          <a:p>
            <a:pPr rtl="1" algn="ctr">
              <a:spcAft>
                <a:spcPts val="600"/>
              </a:spcAft>
            </a:pPr>
            <a:r>
              <a:rPr sz="1700" b="0" lang="he-IL">
                <a:solidFill>
                  <a:srgbClr val="2B2540"/>
                </a:solidFill>
                <a:latin typeface="Arial"/>
                <a:ea typeface="Arial"/>
                <a:cs typeface="Arial"/>
                <a:sym typeface="Arial"/>
              </a:rPr>
              <a:t>מה שדומה בכל הדוגמאות</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מעבדה אישית</a:t>
            </a:r>
          </a:p>
          <a:p>
            <a:pPr rtl="1" algn="ctr">
              <a:spcAft>
                <a:spcPts val="600"/>
              </a:spcAft>
            </a:pPr>
            <a:r>
              <a:rPr sz="1700" b="0" lang="he-IL">
                <a:solidFill>
                  <a:srgbClr val="2B2540"/>
                </a:solidFill>
                <a:latin typeface="Arial"/>
                <a:ea typeface="Arial"/>
                <a:cs typeface="Arial"/>
                <a:sym typeface="Arial"/>
              </a:rPr>
              <a:t>מקום לנסות דברים חדשים ולגלות דברים על עצמי, בלי ציון</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מחויבות אישית</a:t>
            </a:r>
          </a:p>
          <a:p>
            <a:pPr rtl="1" algn="ctr">
              <a:spcAft>
                <a:spcPts val="600"/>
              </a:spcAft>
            </a:pPr>
            <a:r>
              <a:rPr sz="1700" b="0" lang="he-IL">
                <a:solidFill>
                  <a:srgbClr val="2B2540"/>
                </a:solidFill>
                <a:latin typeface="Arial"/>
                <a:ea typeface="Arial"/>
                <a:cs typeface="Arial"/>
                <a:sym typeface="Arial"/>
              </a:rPr>
              <a:t>פרויקט התנדבותי בתיכון שהופך לחלק מהתיק החינוכי</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עקביות</a:t>
            </a:r>
          </a:p>
          <a:p>
            <a:pPr rtl="1" algn="ctr">
              <a:spcAft>
                <a:spcPts val="600"/>
              </a:spcAft>
            </a:pPr>
            <a:r>
              <a:rPr sz="1700" b="0" lang="he-IL">
                <a:solidFill>
                  <a:srgbClr val="2B2540"/>
                </a:solidFill>
                <a:latin typeface="Arial"/>
                <a:ea typeface="Arial"/>
                <a:cs typeface="Arial"/>
                <a:sym typeface="Arial"/>
              </a:rPr>
              <a:t>לעשות משהו באופן קבוע ולאורך זמן</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חונכות</a:t>
            </a:r>
          </a:p>
          <a:p>
            <a:pPr rtl="1" algn="ctr">
              <a:spcAft>
                <a:spcPts val="600"/>
              </a:spcAft>
            </a:pPr>
            <a:r>
              <a:rPr sz="1700" b="0" lang="he-IL">
                <a:solidFill>
                  <a:srgbClr val="2B2540"/>
                </a:solidFill>
                <a:latin typeface="Arial"/>
                <a:ea typeface="Arial"/>
                <a:cs typeface="Arial"/>
                <a:sym typeface="Arial"/>
              </a:rPr>
              <a:t>ליווי אישי של ילד או נער/ה, עם עזרה בלימודים ובקשר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מה ההתנדבות נותנת דווקא לך?</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מי נחשב מתנדב. מתנדב הוא מי שנותן מזמנו ומכוחו לטובת אחרים, בלי לקבל שכר. זה יכול להיות שעה פעם בשבוע במקלט לבעלי חיים, שעה של קריאה לילדים בספרייה, ניקוי חוף עם קבוצה, או עזרה לשכן מבוגר בקניות.</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מה ההבדל בין לעזור מדי פעם לבין להתנדב? המציאו דוגמה אחת לכל אחד מהחיים שלכם.</a:t>
            </a:r>
          </a:p>
        </p:txBody>
      </p:sp>
      <p:pic>
        <p:nvPicPr>
          <p:cNvPr id="19" name="Picture 18" descr="hitnadvut-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נתחיל על פני המים: נחפש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מהו מתנדב,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מי שמקבל תשלום קטן על עזרה</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מי שנותן מזמנו ומכוחו לאחרים בלי לקבל שכר</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רק מבוגר עם ניסיון</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לפי הטקסט, מה שווה יותר?</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יום אחד גדול של התלהבות</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התנדבות רק בחופש הגדול</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שעה קבועה בשבוע לאורך שנה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נקשר בין חלקי הטקסט ונבחן 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המילים 'התנדבות' ו'מתנדב' באות מהשורש נ־ד־ב. איזו מילה נוספת באה מאותו שורש?</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נדיב</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נדנדה</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מדבר</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המכנה המשותף לכל סוגי ההתנדבות.</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למעמקים: כאן תביעו דעה, תיצרו ותחברו את הנושא לעצמכם.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שלושה שבועות במקלט</a:t>
            </a:r>
          </a:p>
          <a:p>
            <a:pPr rtl="1" algn="r">
              <a:spcAft>
                <a:spcPts val="800"/>
              </a:spcAft>
            </a:pPr>
            <a:r>
              <a:rPr sz="1800" b="0" lang="he-IL">
                <a:solidFill>
                  <a:srgbClr val="2B2540"/>
                </a:solidFill>
                <a:latin typeface="Arial"/>
                <a:ea typeface="Arial"/>
                <a:cs typeface="Arial"/>
                <a:sym typeface="Arial"/>
              </a:rPr>
              <a:t>מאיה, בת 14, התחילה להתנדב במקלט לבעלי חיים. אחרי שלושה שבועות היא מגלה שניקוי הכלובים קשה לה, והמקלט רחוק מהבית. היא שוקלת לוותר על התנדבות בכלל.</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היעזרו בחמש השאלות שבסוף הטקסט ובטבלה: מה מאיה יכולה לעשות? הציעו לה שתי אפשרויות.</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פסקת עמדה (6–8 שורות): הטקסט אומר שמתנדבים מקבלים בחזרה לא פחות ממה שנתנו. האם התנדבות היא בעצם 'עסקה'? הציגו עמדה ברורה, שני נימוקים (אפשר מהטקסט ומהטבלה) ומשפט סיכום. רמז: חשבו על ההבדל בין תשלום שמובטח מראש לבין תועלת שמגיעה תוך כדי נתינה. התנדבות מחזקת, למשל, את ערוצי 'חברה' ו'אמונה וערכים' בגש״ר מאח״ד. האם זה הופך אותה לעסקה?</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מתנדב מקבל שכר קטן על עבודתו.</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לפי הטקסט, שעה קבועה בשבוע לאורך שנה שווה יותר מיום אחד גדול של התלהבות.</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הטבלה, התנדבות בסביבה וטבע יכולה להיות גם אירוע חד־פעמי.</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הטקסט קובע שאסור להחליף מקום התנדבות אחרי שנרשמים.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מיינו: התנדבות, או לא בדיוק?</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מתנדבים שעה קבועה בשבוע במקלט לכלבים</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עוזרים לשכן רק אם הוא משלם מראש</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מצטרפים לניקוי חוף עם הקהילה</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מסכימים להתנדב ואז פשוט לא מופיעים</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קוראים סיפור לילדים בספרייה בלי תשלום</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מצלמים סרטון קצר 'אני מתנדב/ת' לרשת החברתית ועוזבים אחרי חמש דקות</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התנדבות</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לא בדיוק</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נדב כמעט ויתר כי לא ראה שינוי, ואמא שאלה אותו: 'איך אתה יודע שאתה לא משנה, אם לא באת מספיק פעמים לראות?' מתי המשכתם במשהו בלי לראות תוצאות מיד, ומה עזר לכם להישאר?</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הטקסט המידעי אומר שמתנדבים מקבלים בחזרה לא פחות ממה שנתנו. האם זה הופך את ההתנדבות ל'עסקה'? מה ההבדל בין תשלום שמובטח מראש לבין תועלת שמגיעה תוך כדי נתינה?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מבין חמש השאלות לפני שנרשמים (זמן, מרחק, מה אני אוהב/ת, יום היכרות, מותר להחליף), איזו הכי קשה לכם לענות עליה בכנות על עצמכם, ולמה?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מעש״ה – ארבעה צעדים לעזור למי שלידנו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121140" y="2286000"/>
            <a:ext cx="267462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מחויבות – "אני כאן איתך"</a:t>
            </a:r>
          </a:p>
        </p:txBody>
      </p:sp>
      <p:sp>
        <p:nvSpPr>
          <p:cNvPr id="17" name="Rounded Rectangle 16"/>
          <p:cNvSpPr/>
          <p:nvPr/>
        </p:nvSpPr>
        <p:spPr>
          <a:xfrm>
            <a:off x="6309359" y="2286000"/>
            <a:ext cx="267462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עידוד לפעולה – משימה קטנה</a:t>
            </a:r>
          </a:p>
        </p:txBody>
      </p:sp>
      <p:sp>
        <p:nvSpPr>
          <p:cNvPr id="18" name="Rounded Rectangle 17"/>
          <p:cNvSpPr/>
          <p:nvPr/>
        </p:nvSpPr>
        <p:spPr>
          <a:xfrm>
            <a:off x="3497580" y="2286000"/>
            <a:ext cx="267462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שאלות שמפעילות חשיבה</a:t>
            </a:r>
          </a:p>
        </p:txBody>
      </p:sp>
      <p:sp>
        <p:nvSpPr>
          <p:cNvPr id="19" name="Rounded Rectangle 18"/>
          <p:cNvSpPr/>
          <p:nvPr/>
        </p:nvSpPr>
        <p:spPr>
          <a:xfrm>
            <a:off x="685799" y="2286000"/>
            <a:ext cx="267462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500" b="1" lang="he-IL">
                <a:solidFill>
                  <a:srgbClr val="6A3FC9"/>
                </a:solidFill>
                <a:latin typeface="Arial"/>
                <a:ea typeface="Arial"/>
                <a:cs typeface="Arial"/>
                <a:sym typeface="Arial"/>
              </a:rPr>
              <a:t>הבניית רצף – מה קרה ומה עכשיו</a:t>
            </a:r>
          </a:p>
        </p:txBody>
      </p:sp>
      <p:sp>
        <p:nvSpPr>
          <p:cNvPr id="20" name="Rounded Rectangle 19"/>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מישהו לידכם (או אתם) מרגיש/ה שההתנדבות קשה מדי, כמו נדב מול הכלוב של רקס? מעש״ה: מ – מחויבות ("אני כאן איתך"), ע – עידוד לפעולה (צעד קטן אחד לשבוע הבא), ש – שאלות שמפעילות חשיבה ("מה הכי קשה לך שם? מה כן הצליח?"), ה – הבניית רצף (מה קרה, מה עכשיו, מה הלאה). וזכרו: נתינה היא גם ערוץ חוסן מגש״ר מאח״ד – אמונה וערכים, וחברה.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„ראשית, יש להכיר בכוחה של ההתנדבות. היא מוציאה בני נוער מהבועה שלהם אל אנשים שמעולם לא היו פוגשים אחרת: קשישים, ילדים, בעלי חיים, שכונות אחרות.“</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המאמר?</a:t>
            </a:r>
          </a:p>
          <a:p>
            <a:pPr rtl="1" algn="r">
              <a:spcAft>
                <a:spcPts val="200"/>
              </a:spcAft>
            </a:pPr>
            <a:r>
              <a:rPr sz="1400" b="0" lang="he-IL">
                <a:solidFill>
                  <a:srgbClr val="6B6880"/>
                </a:solidFill>
                <a:latin typeface="Arial"/>
                <a:ea typeface="Arial"/>
                <a:cs typeface="Arial"/>
                <a:sym typeface="Arial"/>
              </a:rPr>
              <a:t>א. לתאר סוגים שונים של התנדבות   ב. לשכנע שכדאי לחייב התנדבות, בתנאי שנשמרת בחירה אמיתית איך ואיפה   ג. להוכיח שאסור לכפות על בני נוער דבר</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החמישית במבנה הטיעון?</a:t>
            </a:r>
          </a:p>
          <a:p>
            <a:pPr rtl="1" algn="r">
              <a:spcAft>
                <a:spcPts val="200"/>
              </a:spcAft>
            </a:pPr>
            <a:r>
              <a:rPr sz="1400" b="0" lang="he-IL">
                <a:solidFill>
                  <a:srgbClr val="6B6880"/>
                </a:solidFill>
                <a:latin typeface="Arial"/>
                <a:ea typeface="Arial"/>
                <a:cs typeface="Arial"/>
                <a:sym typeface="Arial"/>
              </a:rPr>
              <a:t>א. לסכם את עמדת הכותב   ב. להוסיף נימוק בעד החובה   ג. להציג טענת נגד, שהכותב יפריך בפסקה הבאה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תארו את מבנה הטיעון במאמר: עמדה, נימוקים, טענת נגד, הפרכה ומסקנה. הסבירו כיצד המחברים מסייעים ללכידות 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אַתֶּם רוֹצִים לְהִתְנַדֵּב? אֵיפֹה? כָּתְבוּ מִילָּה אַחַת.</a:t>
            </a:r>
          </a:p>
          <a:p>
            <a:pPr rtl="1" algn="r">
              <a:spcAft>
                <a:spcPts val="500"/>
              </a:spcAft>
            </a:pPr>
            <a:r>
              <a:rPr sz="1700" b="1" lang="he-IL">
                <a:solidFill>
                  <a:srgbClr val="6A3FC9"/>
                </a:solidFill>
                <a:latin typeface="Arial"/>
                <a:ea typeface="Arial"/>
                <a:cs typeface="Arial"/>
                <a:sym typeface="Arial"/>
              </a:rPr>
              <a:t>לְהִתְנַדֵּב </a:t>
            </a:r>
            <a:r>
              <a:rPr sz="1500" b="0" lang="he-IL">
                <a:solidFill>
                  <a:srgbClr val="6B6880"/>
                </a:solidFill>
                <a:latin typeface="Arial"/>
                <a:ea typeface="Arial"/>
                <a:cs typeface="Arial"/>
                <a:sym typeface="Arial"/>
              </a:rPr>
              <a:t>– to volunteer</a:t>
            </a:r>
          </a:p>
          <a:p>
            <a:pPr rtl="1" algn="r">
              <a:spcAft>
                <a:spcPts val="500"/>
              </a:spcAft>
            </a:pPr>
            <a:r>
              <a:rPr sz="1700" b="1" lang="he-IL">
                <a:solidFill>
                  <a:srgbClr val="6A3FC9"/>
                </a:solidFill>
                <a:latin typeface="Arial"/>
                <a:ea typeface="Arial"/>
                <a:cs typeface="Arial"/>
                <a:sym typeface="Arial"/>
              </a:rPr>
              <a:t>בְּנֵי נוֹעַר </a:t>
            </a:r>
            <a:r>
              <a:rPr sz="1500" b="0" lang="he-IL">
                <a:solidFill>
                  <a:srgbClr val="6B6880"/>
                </a:solidFill>
                <a:latin typeface="Arial"/>
                <a:ea typeface="Arial"/>
                <a:cs typeface="Arial"/>
                <a:sym typeface="Arial"/>
              </a:rPr>
              <a:t>– teenagers</a:t>
            </a:r>
          </a:p>
          <a:p>
            <a:pPr rtl="1" algn="r">
              <a:spcAft>
                <a:spcPts val="500"/>
              </a:spcAft>
            </a:pPr>
            <a:r>
              <a:rPr sz="1700" b="1" lang="he-IL">
                <a:solidFill>
                  <a:srgbClr val="6A3FC9"/>
                </a:solidFill>
                <a:latin typeface="Arial"/>
                <a:ea typeface="Arial"/>
                <a:cs typeface="Arial"/>
                <a:sym typeface="Arial"/>
              </a:rPr>
              <a:t>מִקְלָט לַכְּלָבִים </a:t>
            </a:r>
            <a:r>
              <a:rPr sz="1500" b="0" lang="he-IL">
                <a:solidFill>
                  <a:srgbClr val="6B6880"/>
                </a:solidFill>
                <a:latin typeface="Arial"/>
                <a:ea typeface="Arial"/>
                <a:cs typeface="Arial"/>
                <a:sym typeface="Arial"/>
              </a:rPr>
              <a:t>– dog shelter</a:t>
            </a:r>
          </a:p>
          <a:p>
            <a:pPr rtl="1" algn="r">
              <a:spcAft>
                <a:spcPts val="500"/>
              </a:spcAft>
            </a:pPr>
            <a:r>
              <a:rPr sz="1700" b="1" lang="he-IL">
                <a:solidFill>
                  <a:srgbClr val="6A3FC9"/>
                </a:solidFill>
                <a:latin typeface="Arial"/>
                <a:ea typeface="Arial"/>
                <a:cs typeface="Arial"/>
                <a:sym typeface="Arial"/>
              </a:rPr>
              <a:t>דֶּלֶק מִבִּפְנִים </a:t>
            </a:r>
            <a:r>
              <a:rPr sz="1500" b="0" lang="he-IL">
                <a:solidFill>
                  <a:srgbClr val="6B6880"/>
                </a:solidFill>
                <a:latin typeface="Arial"/>
                <a:ea typeface="Arial"/>
                <a:cs typeface="Arial"/>
                <a:sym typeface="Arial"/>
              </a:rPr>
              <a:t>– inner fuel, motivation</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עזרתם פעם למישהו? איך הרגשתם?</a:t>
            </a:r>
          </a:p>
          <a:p>
            <a:pPr rtl="1" algn="r">
              <a:spcAft>
                <a:spcPts val="500"/>
              </a:spcAft>
            </a:pPr>
            <a:r>
              <a:rPr sz="1800" b="0" lang="he-IL">
                <a:solidFill>
                  <a:srgbClr val="2B2540"/>
                </a:solidFill>
                <a:latin typeface="Arial"/>
                <a:ea typeface="Arial"/>
                <a:cs typeface="Arial"/>
                <a:sym typeface="Arial"/>
              </a:rPr>
              <a:t>מה עושים מתנדבים?</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עוזרים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ישנים</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מקבלים כסף</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יד מושטת</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דבר אחד שהתנדבות יכולה לתת דווקא לי הוא ______.</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במשפט אחד מה למדתם מנדב ורקס על בניית אמון.</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האם לחייב התנדבות? כתבו כן או לא, ונימוק אחד. אפשר להשתמש במחבר: משום ש..., אולם..., לכן...</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יד מושטת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15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יד מושטת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