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ממה בנוי ציון הבגרות הסופי, לפי הטקסט? ← מהבחינה החיצונית ומציון המגן | מה מסמנות יחידות הלימוד (יח״ל)? ← את רמת העומק וההיקף של המקצוע</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מה הכוונה בביטוי 'פותח דלתות' בפסקה הראשונה, לגבי תעודת הבגרות? ← שהיא יוצרת אפשרויות להמשך לימודים והכשרה. המשפט בטקסט: "הוא בנוי משני חלקים…".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נכון – בחינות הבגרות נכתבות בעיקר בכיתות יא–יב. | ❌ לא נכון – ציון המגן נקבע רק לפי מבחן אחד בסוף השנה. | ✅ נכון – חמש יחידות לימוד נחשבות לרמה הגבוהה ביותר. | ❌ לא נכון – לפי הטקסט, בלי תעודת בגרות אין שום דרך להמשיך.</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מבחן ארצי זהה לכולם ← 📝 בחינה חיצונית | נבנה משיעורי בית והשתתפות ← 🛡️ ציון מגן | נכתב ביום קבוע בתיכון ← 📝 בחינה חיצונית | המורה בבית הספר נותן/ת אותו ← 🛡️ ציון מגן | מתרגלים לקראתו מבחנים משנים קודמות ← 📝 בחינה חיצונית | נבנה מהעבודה לאורך השנה ← 🛡️ ציון מגן</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"האם לבטל את בחינות הבגרות?" ושאלות בסגנון בגרות על מטרה, מבנה וקישוריות. תשובות: מהי מטרתו העיקרית של המאמר? ← להציג את שני הצדדים בוויכוח ולהציע עמדה מאוזנת של שילוב | מה תפקידה של הפסקה השישית ('יש שיטענו שפתרון ביניים...')? ← להציג טענת נגד לעמדת הכותב ולהפריך אותה</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לא רק ציון</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bagrut-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לא רק ציון</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לימודים ובגרויות</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לא רק ציון</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חשבו על הפעם האחרונה שלמדתם למבחן: מתי התחלתם ללמוד, איך הרגשתם בלילה שלפני, ומה הייתם עושים אחרת? אפשר לענות במילה אחת על הלוח או בהרמת אצבעות מ־1 (רגוע/ה) עד 5 (לחוץ/ה מאוד). כל תשובה בסדר, כי לחץ לפני מבחן הוא תחושה מוכרת לכולנו.</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יאתרו מידע גלוי בטקסט ובטבלה ויסבירו מושגים מרכזיים: בגרות, ציון מגן, יחידות לימוד, עקומת השכחה והיזכרות פעילה.</a:t>
            </a:r>
          </a:p>
          <a:p>
            <a:pPr rtl="1" algn="r">
              <a:spcAft>
                <a:spcPts val="600"/>
              </a:spcAft>
            </a:pPr>
            <a:r>
              <a:rPr sz="1500" b="0" lang="he-IL">
                <a:solidFill>
                  <a:srgbClr val="2B2540"/>
                </a:solidFill>
                <a:latin typeface="Arial"/>
                <a:ea typeface="Arial"/>
                <a:cs typeface="Arial"/>
                <a:sym typeface="Arial"/>
              </a:rPr>
              <a:t>• יסיקו מסקנות, יזהו מבנה טקסט (סיפורי, מידעי וטיעוני) ומילות קישור, ויבחינו בין טענה, נימוק, טענת נגד ומסקנה.</a:t>
            </a:r>
          </a:p>
          <a:p>
            <a:pPr rtl="1" algn="r">
              <a:spcAft>
                <a:spcPts val="600"/>
              </a:spcAft>
            </a:pPr>
            <a:r>
              <a:rPr sz="1500" b="0" lang="he-IL">
                <a:solidFill>
                  <a:srgbClr val="2B2540"/>
                </a:solidFill>
                <a:latin typeface="Arial"/>
                <a:ea typeface="Arial"/>
                <a:cs typeface="Arial"/>
                <a:sym typeface="Arial"/>
              </a:rPr>
              <a:t>• יחברו את הנקרא לחייהם: יבחרו צעד למידה קטן ומעשי, יתמודדו עם לחץ מבחנים בעזרת עש״ן ד״ק, יתמכו בחבר/ה בעזרת מעש״ה ויזכרו שציון הוא לא מי שהם.</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לא רק ציון</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ציון מגן</a:t>
            </a:r>
          </a:p>
          <a:p>
            <a:pPr rtl="1" algn="ctr">
              <a:spcAft>
                <a:spcPts val="600"/>
              </a:spcAft>
            </a:pPr>
            <a:r>
              <a:rPr sz="1700" b="0" lang="he-IL">
                <a:solidFill>
                  <a:srgbClr val="2B2540"/>
                </a:solidFill>
                <a:latin typeface="Arial"/>
                <a:ea typeface="Arial"/>
                <a:cs typeface="Arial"/>
                <a:sym typeface="Arial"/>
              </a:rPr>
              <a:t>ציון שנתי שהמורה נותן/ת על העבודה לאורך השנה, והוא חלק מהציון הסופי</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יח״ל (יחידות לימוד)</a:t>
            </a:r>
          </a:p>
          <a:p>
            <a:pPr rtl="1" algn="ctr">
              <a:spcAft>
                <a:spcPts val="600"/>
              </a:spcAft>
            </a:pPr>
            <a:r>
              <a:rPr sz="1700" b="0" lang="he-IL">
                <a:solidFill>
                  <a:srgbClr val="2B2540"/>
                </a:solidFill>
                <a:latin typeface="Arial"/>
                <a:ea typeface="Arial"/>
                <a:cs typeface="Arial"/>
                <a:sym typeface="Arial"/>
              </a:rPr>
              <a:t>מדד לרמת העומק וההיקף של מקצוע: שלוש, ארבע או חמש</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מגמה</a:t>
            </a:r>
          </a:p>
          <a:p>
            <a:pPr rtl="1" algn="ctr">
              <a:spcAft>
                <a:spcPts val="600"/>
              </a:spcAft>
            </a:pPr>
            <a:r>
              <a:rPr sz="1700" b="0" lang="he-IL">
                <a:solidFill>
                  <a:srgbClr val="2B2540"/>
                </a:solidFill>
                <a:latin typeface="Arial"/>
                <a:ea typeface="Arial"/>
                <a:cs typeface="Arial"/>
                <a:sym typeface="Arial"/>
              </a:rPr>
              <a:t>מקצוע התמחות שתלמידים ותלמידות בוחרים לפי העניין שלהם</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מסלולי השלמה</a:t>
            </a:r>
          </a:p>
          <a:p>
            <a:pPr rtl="1" algn="ctr">
              <a:spcAft>
                <a:spcPts val="600"/>
              </a:spcAft>
            </a:pPr>
            <a:r>
              <a:rPr sz="1700" b="0" lang="he-IL">
                <a:solidFill>
                  <a:srgbClr val="2B2540"/>
                </a:solidFill>
                <a:latin typeface="Arial"/>
                <a:ea typeface="Arial"/>
                <a:cs typeface="Arial"/>
                <a:sym typeface="Arial"/>
              </a:rPr>
              <a:t>דרכים להשלים בחינות או תעודה גם אחרי התיכון</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בהתמדה</a:t>
            </a:r>
          </a:p>
          <a:p>
            <a:pPr rtl="1" algn="ctr">
              <a:spcAft>
                <a:spcPts val="600"/>
              </a:spcAft>
            </a:pPr>
            <a:r>
              <a:rPr sz="1700" b="0" lang="he-IL">
                <a:solidFill>
                  <a:srgbClr val="2B2540"/>
                </a:solidFill>
                <a:latin typeface="Arial"/>
                <a:ea typeface="Arial"/>
                <a:cs typeface="Arial"/>
                <a:sym typeface="Arial"/>
              </a:rPr>
              <a:t>באופן קבוע ומתמשך, קצת בכל פעם ולא ברגע האחרון</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לא רק ציון</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לא רק ציון</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מה זו בעצם בגרות?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מה זו בגרות. המילה 'בגרות' נשמעת רחוק כשאתם בחטיבת הביניים, אבל היא מתחילה להתקרב מהר ממה שחושבים. בחינות הבגרות הן סדרת בחינות ארציות שתלמידות ותלמידים בישראל ניגשים אליהן בתיכון, בעיקר בכיתות יא עד יב.</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תחנת עצירה: שאלו את עצמכם – באיזה מקצוע הייתם רוצים להתמחות בתיכון, ומה אתם כבר יודעים עליו?</a:t>
            </a:r>
          </a:p>
        </p:txBody>
      </p:sp>
      <p:pic>
        <p:nvPicPr>
          <p:cNvPr id="19" name="Picture 18" descr="bagrut-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לא רק ציון</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בחלק הזה נחפש בטקסט מידע מדויק על הבגרות ומושגיה.</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ממה בנוי ציון הבגרות הסופי, לפי הטקסט?</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רק מהבחינה החיצונית</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מהבחינה החיצונית ומציון המגן</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מהממוצע של כל שנות החטיבה</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מה מסמנות יחידות הלימוד (יח״ל)?</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את רמת העומק וההיקף של המקצוע</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כמה שעות בשבוע לומדים בכיתה</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את מספר המבחנים בשנה</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לא רק ציון</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נצלול עמוק יותר: נסיק, נקשר בין חלקי הטקסט ונבין ביטויים.</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מה הכוונה בביטוי 'פותח דלתות' בפסקה הראשונה, לגבי תעודת הבגרות?</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שהתעודה היא כרטיס כניסה לבניין</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שהיא יוצרת אפשרויות להמשך לימודים והכשרה</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שהיא מבטיחה קבלה לכל לימודים</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שמסביר ממה בנוי ציון הבגרות הסופי.</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לא רק ציון</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במעמקים תביעו דעה, תיצרו ותחברו את הנושא לחיים שלכם.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נועה והמבחן במתמטיקה</a:t>
            </a:r>
          </a:p>
          <a:p>
            <a:pPr rtl="1" algn="r">
              <a:spcAft>
                <a:spcPts val="800"/>
              </a:spcAft>
            </a:pPr>
            <a:r>
              <a:rPr sz="1800" b="0" lang="he-IL">
                <a:solidFill>
                  <a:srgbClr val="2B2540"/>
                </a:solidFill>
                <a:latin typeface="Arial"/>
                <a:ea typeface="Arial"/>
                <a:cs typeface="Arial"/>
                <a:sym typeface="Arial"/>
              </a:rPr>
              <a:t>נועה בכיתה ח קיבלה ציון נמוך במבחן במתמטיקה. בדרך הביתה אמרה לחברה: ׳אם ככה, אני אף פעם לא אצליח בבגרות.׳</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נועה יכולה לחשוב או לעשות אחרת? היעזרו ברעיונות מהטקסט.</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חבר אומר לכם: 'אין לי כוח לבגרויות, אני אסתדר בלי תעודה.' כתבו לו פסקה של 5–7 שורות. הביעו עמדה, ונמקו אותה בשני נימוקים לפחות מהטקסט (למשל: מסלולי השלמה, 'נוח יותר להגיע לצומת עם תעודה ביד', המגן שנבנה כל השנה). כתבו בטון מכבד ותומך: פתחו במשפט שאומר 'אני כאן איתך', והציעו לו צעד קטן אחד שאפשר לעשות כבר השבוע.</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לא רק ציון</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בחינות הבגרות נכתבות בעיקר בכיתות יא–יב.</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ציון המגן נקבע רק לפי מבחן אחד בסוף השנה.</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חמש יחידות לימוד נחשבות לרמה הגבוהה ביותר.</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לפי הטקסט, בלי תעודת בגרות אין שום דרך להמשיך.</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לא רק ציון</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600" b="1" lang="he-IL">
                <a:solidFill>
                  <a:srgbClr val="6A3FC9"/>
                </a:solidFill>
                <a:latin typeface="Arial"/>
                <a:ea typeface="Arial"/>
                <a:cs typeface="Arial"/>
                <a:sym typeface="Arial"/>
              </a:rPr>
              <a:t>מיינו כל תיאור לחלק המתאים של ציון הבגרות.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מבחן ארצי זהה לכולם</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נבנה משיעורי בית והשתתפות</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נכתב ביום קבוע בתיכון</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המורה בבית הספר נותן/ת אותו</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מתרגלים לקראתו מבחנים משנים קודמות</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נבנה מהעבודה לאורך השנה</a:t>
            </a:r>
          </a:p>
        </p:txBody>
      </p:sp>
      <p:sp>
        <p:nvSpPr>
          <p:cNvPr id="22" name="Rounded Rectangle 21"/>
          <p:cNvSpPr/>
          <p:nvPr/>
        </p:nvSpPr>
        <p:spPr>
          <a:xfrm>
            <a:off x="6355080" y="3666744"/>
            <a:ext cx="544068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בחינה חיצונית</a:t>
            </a:r>
          </a:p>
        </p:txBody>
      </p:sp>
      <p:sp>
        <p:nvSpPr>
          <p:cNvPr id="23" name="Rounded Rectangle 22"/>
          <p:cNvSpPr/>
          <p:nvPr/>
        </p:nvSpPr>
        <p:spPr>
          <a:xfrm>
            <a:off x="685800" y="3666744"/>
            <a:ext cx="544068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ציון מגן</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לא רק ציון</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יואב אמר 'אני פשוט לא טוב בלימודים', ואחר כך כתב 'פשוט למדתי לא נכון'. מה ההבדל בין שני המשפטים, ולמה הוא חשוב?</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הטקסט אומר שהיכרות 'מתחזה' לזיכרון. איפה עוד בחיים אנחנו מתבלבלים בין 'מוכר' לבין 'ידוע באמת'?</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האם לדעתכם הערכה חלופית (פרויקטים, תיקי עבודות) תפחית את הלחץ או תוסיף עליו? נמקו, והתייחסו גם לצד השני.</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לא רק ציון</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מעש״ה – ארבעה צעדים לעזור למי שלידנו</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9121140" y="2286000"/>
            <a:ext cx="2674620"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מחויבות – "אני כאן איתך"</a:t>
            </a:r>
          </a:p>
        </p:txBody>
      </p:sp>
      <p:sp>
        <p:nvSpPr>
          <p:cNvPr id="17" name="Rounded Rectangle 16"/>
          <p:cNvSpPr/>
          <p:nvPr/>
        </p:nvSpPr>
        <p:spPr>
          <a:xfrm>
            <a:off x="6309359" y="2286000"/>
            <a:ext cx="2674620"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עידוד לפעולה – משימה קטנה</a:t>
            </a:r>
          </a:p>
        </p:txBody>
      </p:sp>
      <p:sp>
        <p:nvSpPr>
          <p:cNvPr id="18" name="Rounded Rectangle 17"/>
          <p:cNvSpPr/>
          <p:nvPr/>
        </p:nvSpPr>
        <p:spPr>
          <a:xfrm>
            <a:off x="3497580" y="2286000"/>
            <a:ext cx="2674620"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שאלות שמפעילות חשיבה</a:t>
            </a:r>
          </a:p>
        </p:txBody>
      </p:sp>
      <p:sp>
        <p:nvSpPr>
          <p:cNvPr id="19" name="Rounded Rectangle 18"/>
          <p:cNvSpPr/>
          <p:nvPr/>
        </p:nvSpPr>
        <p:spPr>
          <a:xfrm>
            <a:off x="685799" y="2286000"/>
            <a:ext cx="2674620"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הבניית רצף – מה קרה ומה עכשיו</a:t>
            </a:r>
          </a:p>
        </p:txBody>
      </p:sp>
      <p:sp>
        <p:nvSpPr>
          <p:cNvPr id="20" name="Rounded Rectangle 19"/>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חבר או חברה לחוצים לפני מבחן – או שזה אתם? מעש״ה: מ – מחויבות ("אני כאן איתך, לא לבד"), ע – עידוד לפעולה (צעד קטן אחד: רבע שעה של חזרה, כרטיסייה אחת), ש – שאלות שמפעילות חשיבה ("מה כבר אני יודע/ת? מה הצעד הבא?"), ה – הבניית רצף (מה היה, מה עכשיו, מה הלאה). ציון הוא לא מי שאתם. אם הלחץ כבד מדי – פנו ליועצת, לנאמני החוסן המורים או לנאמני החוסן התלמידים.</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לא רק ציון</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„הדורשים לבטל מציגים שלוש טענות עיקריות. ראשית, בחינה אחת מכריעה יותר מדי: יום אחד של מחלה, בלבול או לחץ יכול לטשטש שנים של עבודה.“</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מטרתו העיקרית של המאמר?</a:t>
            </a:r>
          </a:p>
          <a:p>
            <a:pPr rtl="1" algn="r">
              <a:spcAft>
                <a:spcPts val="200"/>
              </a:spcAft>
            </a:pPr>
            <a:r>
              <a:rPr sz="1400" b="0" lang="he-IL">
                <a:solidFill>
                  <a:srgbClr val="6B6880"/>
                </a:solidFill>
                <a:latin typeface="Arial"/>
                <a:ea typeface="Arial"/>
                <a:cs typeface="Arial"/>
                <a:sym typeface="Arial"/>
              </a:rPr>
              <a:t>א. לשכנע לבטל מיד את כל בחינות הבגרות   ב. להציג את שני הצדדים בוויכוח ולהציע עמדה מאוזנת של שילוב   ג. למסור מידע על מועדי הבחינות ועל המקצועות</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השישית ('יש שיטענו שפתרון ביניים...')?</a:t>
            </a:r>
          </a:p>
          <a:p>
            <a:pPr rtl="1" algn="r">
              <a:spcAft>
                <a:spcPts val="200"/>
              </a:spcAft>
            </a:pPr>
            <a:r>
              <a:rPr sz="1400" b="0" lang="he-IL">
                <a:solidFill>
                  <a:srgbClr val="6B6880"/>
                </a:solidFill>
                <a:latin typeface="Arial"/>
                <a:ea typeface="Arial"/>
                <a:cs typeface="Arial"/>
                <a:sym typeface="Arial"/>
              </a:rPr>
              <a:t>א. להציג טענת נגד לעמדת הכותב ולהפריך אותה   ב. להוסיף נימוק חדש בעד ביטול הבחינות   ג. לסכם את כל הטענות שהוצגו</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הסבירו כיצד הפסקה הרביעית מכינה את הקרקע למסקנת הכותב בפסקה החמישית. ביססו את תשובתכם על שתי מילות קישור או ביטויים מהטקסט.</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לא רק ציון</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אֵיךְ אַתֶּם זוֹכְרִים מִילִּים חֲדָשׁוֹת בְּעִבְרִית? כִּתְבוּ דֶּרֶךְ אַחַת.</a:t>
            </a:r>
          </a:p>
          <a:p>
            <a:pPr rtl="1" algn="r">
              <a:spcAft>
                <a:spcPts val="500"/>
              </a:spcAft>
            </a:pPr>
            <a:r>
              <a:rPr sz="1700" b="1" lang="he-IL">
                <a:solidFill>
                  <a:srgbClr val="6A3FC9"/>
                </a:solidFill>
                <a:latin typeface="Arial"/>
                <a:ea typeface="Arial"/>
                <a:cs typeface="Arial"/>
                <a:sym typeface="Arial"/>
              </a:rPr>
              <a:t>עֲקוּמַּת הַשִּׁכְחָה </a:t>
            </a:r>
            <a:r>
              <a:rPr sz="1500" b="0" lang="he-IL">
                <a:solidFill>
                  <a:srgbClr val="6B6880"/>
                </a:solidFill>
                <a:latin typeface="Arial"/>
                <a:ea typeface="Arial"/>
                <a:cs typeface="Arial"/>
                <a:sym typeface="Arial"/>
              </a:rPr>
              <a:t>– the forgetting curve</a:t>
            </a:r>
          </a:p>
          <a:p>
            <a:pPr rtl="1" algn="r">
              <a:spcAft>
                <a:spcPts val="500"/>
              </a:spcAft>
            </a:pPr>
            <a:r>
              <a:rPr sz="1700" b="1" lang="he-IL">
                <a:solidFill>
                  <a:srgbClr val="6A3FC9"/>
                </a:solidFill>
                <a:latin typeface="Arial"/>
                <a:ea typeface="Arial"/>
                <a:cs typeface="Arial"/>
                <a:sym typeface="Arial"/>
              </a:rPr>
              <a:t>חוֹזְרִים עַל הַחוֹמֶר </a:t>
            </a:r>
            <a:r>
              <a:rPr sz="1500" b="0" lang="he-IL">
                <a:solidFill>
                  <a:srgbClr val="6B6880"/>
                </a:solidFill>
                <a:latin typeface="Arial"/>
                <a:ea typeface="Arial"/>
                <a:cs typeface="Arial"/>
                <a:sym typeface="Arial"/>
              </a:rPr>
              <a:t>– we review the material</a:t>
            </a:r>
          </a:p>
          <a:p>
            <a:pPr rtl="1" algn="r">
              <a:spcAft>
                <a:spcPts val="500"/>
              </a:spcAft>
            </a:pPr>
            <a:r>
              <a:rPr sz="1700" b="1" lang="he-IL">
                <a:solidFill>
                  <a:srgbClr val="6A3FC9"/>
                </a:solidFill>
                <a:latin typeface="Arial"/>
                <a:ea typeface="Arial"/>
                <a:cs typeface="Arial"/>
                <a:sym typeface="Arial"/>
              </a:rPr>
              <a:t>בּוֹדְקִים אֶת עַצְמֵנוּ </a:t>
            </a:r>
            <a:r>
              <a:rPr sz="1500" b="0" lang="he-IL">
                <a:solidFill>
                  <a:srgbClr val="6B6880"/>
                </a:solidFill>
                <a:latin typeface="Arial"/>
                <a:ea typeface="Arial"/>
                <a:cs typeface="Arial"/>
                <a:sym typeface="Arial"/>
              </a:rPr>
              <a:t>– we test ourselves</a:t>
            </a:r>
          </a:p>
          <a:p>
            <a:pPr rtl="1" algn="r">
              <a:spcAft>
                <a:spcPts val="500"/>
              </a:spcAft>
            </a:pPr>
            <a:r>
              <a:rPr sz="1700" b="1" lang="he-IL">
                <a:solidFill>
                  <a:srgbClr val="6A3FC9"/>
                </a:solidFill>
                <a:latin typeface="Arial"/>
                <a:ea typeface="Arial"/>
                <a:cs typeface="Arial"/>
                <a:sym typeface="Arial"/>
              </a:rPr>
              <a:t>מַלְחִיץ </a:t>
            </a:r>
            <a:r>
              <a:rPr sz="1500" b="0" lang="he-IL">
                <a:solidFill>
                  <a:srgbClr val="6B6880"/>
                </a:solidFill>
                <a:latin typeface="Arial"/>
                <a:ea typeface="Arial"/>
                <a:cs typeface="Arial"/>
                <a:sym typeface="Arial"/>
              </a:rPr>
              <a:t>– stressful</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אתם עושים לפני מבחן?</a:t>
            </a:r>
          </a:p>
          <a:p>
            <a:pPr rtl="1" algn="r">
              <a:spcAft>
                <a:spcPts val="500"/>
              </a:spcAft>
            </a:pPr>
            <a:r>
              <a:rPr sz="1800" b="0" lang="he-IL">
                <a:solidFill>
                  <a:srgbClr val="2B2540"/>
                </a:solidFill>
                <a:latin typeface="Arial"/>
                <a:ea typeface="Arial"/>
                <a:cs typeface="Arial"/>
                <a:sym typeface="Arial"/>
              </a:rPr>
              <a:t>מה עושים לפני מבחן בלילה?</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ישנים</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טלפון</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ממתק</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לא רק ציון</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לא רק ציון</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צעד למידה קטן אחד שאני מתחייב/ת לנסות השבוע הוא: ______.</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מושג אחד מהשיעור שאוכל להסביר לחבר/ה במשפט אחד: ______.</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כשאני לחוץ/ה לפני מבחן, משפט מחזק שאגיד לעצמי הוא: ______.</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לא רק ציון</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18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לא רק ציון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